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Source Sans Pr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SourceSansPro-bold.fntdata"/><Relationship Id="rId14" Type="http://schemas.openxmlformats.org/officeDocument/2006/relationships/slide" Target="slides/slide9.xml"/><Relationship Id="rId36" Type="http://schemas.openxmlformats.org/officeDocument/2006/relationships/font" Target="fonts/SourceSansPro-regular.fntdata"/><Relationship Id="rId17" Type="http://schemas.openxmlformats.org/officeDocument/2006/relationships/slide" Target="slides/slide12.xml"/><Relationship Id="rId39" Type="http://schemas.openxmlformats.org/officeDocument/2006/relationships/font" Target="fonts/SourceSansPro-boldItalic.fntdata"/><Relationship Id="rId16" Type="http://schemas.openxmlformats.org/officeDocument/2006/relationships/slide" Target="slides/slide11.xml"/><Relationship Id="rId38" Type="http://schemas.openxmlformats.org/officeDocument/2006/relationships/font" Target="fonts/SourceSansPr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0c699ca4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0c699ca4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increasing use of social media has prompted debates about whether being online is fragmenting society and isolating people. Many studies have found, however, that there has been no such decline in sociability. Survey show people report less loneliness overall and that people who use the internet ‘increase the volume of their meaningful social contacts. whereas books and TV could be seen as more asocial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0c699ca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0c699ca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Clearly online sociability is different from face to face encounters. In social media, unless mutual attention is paid, there is no bond or shared emotional</a:t>
            </a:r>
            <a:endParaRPr/>
          </a:p>
          <a:p>
            <a:pPr indent="0" lvl="0" marL="0" rtl="0" algn="l">
              <a:lnSpc>
                <a:spcPct val="115000"/>
              </a:lnSpc>
              <a:spcBef>
                <a:spcPts val="0"/>
              </a:spcBef>
              <a:spcAft>
                <a:spcPts val="0"/>
              </a:spcAft>
              <a:buClr>
                <a:schemeClr val="dk2"/>
              </a:buClr>
              <a:buSzPts val="1100"/>
              <a:buFont typeface="Arial"/>
              <a:buNone/>
            </a:pPr>
            <a:r>
              <a:rPr lang="en"/>
              <a:t>But episodic mediated interaction also sustains ties, and larger groups can equally sustain a shared mood,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0c699ca4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0c699ca4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The moral panic or worry about a decline in togetherness is partly explained by attitudes to new technologies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0c699ca4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0c699ca4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0c1c4aa5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0c1c4aa5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0c1c4aa5b_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0c1c4aa5b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0c1c4aa5b_6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0c1c4aa5b_6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0c1c4aa5b_6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0c1c4aa5b_6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0c1c4aa5b_6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0c1c4aa5b_6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0c1c4aa5b_6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0c1c4aa5b_6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6afe7338f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afe7338f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much of our online time, apart from looking for information, is spent socializing. No-longer via email but Facebook, Twitter. As author defined, online socializing is </a:t>
            </a:r>
            <a:r>
              <a:rPr lang="en">
                <a:solidFill>
                  <a:schemeClr val="dk2"/>
                </a:solidFill>
              </a:rPr>
              <a:t>Interpersonal active mutual engagement</a:t>
            </a:r>
            <a:endParaRPr/>
          </a:p>
          <a:p>
            <a:pPr indent="0" lvl="0" marL="0" rtl="0" algn="l">
              <a:lnSpc>
                <a:spcPct val="115000"/>
              </a:lnSpc>
              <a:spcBef>
                <a:spcPts val="0"/>
              </a:spcBef>
              <a:spcAft>
                <a:spcPts val="0"/>
              </a:spcAft>
              <a:buNone/>
            </a:pPr>
            <a:r>
              <a:rPr lang="en"/>
              <a:t>Currently, social media are used most intensively among younger and, in India and China, affluent urban populations. In Sweden and America, these differences will fade over time. Although, there are different social media platforms, there are similar patterns across the world.</a:t>
            </a:r>
            <a:r>
              <a:rPr lang="en">
                <a:solidFill>
                  <a:schemeClr val="dk2"/>
                </a:solidFill>
              </a:rPr>
              <a:t>. Do social media shape our everyday life? Are there any common patterns?</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0c1c4aa5b_6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0c1c4aa5b_6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0c1c4aa5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0c1c4aa5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0c1c4aa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0c1c4aa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 about popular culture and Ecommerce account for almost half of all search engine queries. Somewhat surprisingly, the distribution of topics of search query did not vary significantly across different Lifestyle groups for the broad subjects of popular culture, Ecommerce, cultural practice and adult’ (2011a, 767).</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0c1c4aa5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0c1c4aa5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 about popular culture and Ecommerce account for almost half of all search engine queries. Somewhat surprisingly, the distribution of topics of search query did not vary significantly across different Lifestyle groups for the broad subjects of popular culture, Ecommerce, cultural practice and adult’ (2011a, 767).</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0c1c4aa5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0c1c4aa5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0c1c4aa5b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0c1c4aa5b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0c1c4aa5b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0c1c4aa5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000">
                <a:solidFill>
                  <a:schemeClr val="dk2"/>
                </a:solidFill>
              </a:rPr>
              <a:t>It is important not to exaggerate the significance of monopoly and auto-demo-cracy: Google does not, for the most part, control content. Besides, Google is aware of the fact that its position is based on users, and the users start to become suspicious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0c1c4aa5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0c1c4aa5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online socializing? Social media is never one-way communication. Compare with face to face communication. They’re symmetric. Those people we display ourselves to are the audience. They’re both selective. Audience selectively monitor and respond. </a:t>
            </a:r>
            <a:endParaRPr/>
          </a:p>
          <a:p>
            <a:pPr indent="0" lvl="0" marL="0" rtl="0" algn="l">
              <a:spcBef>
                <a:spcPts val="0"/>
              </a:spcBef>
              <a:spcAft>
                <a:spcPts val="0"/>
              </a:spcAft>
              <a:buNone/>
            </a:pPr>
            <a:r>
              <a:rPr lang="en"/>
              <a:t>The audience responds typically affirming that they agree with the how he presents himself. Performer cares about the audience response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0c1c4aa5b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0c1c4aa5b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These encounters are also becoming routine or everyday rituals, tethering us more to each other</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0c1c4aa5b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0c1c4aa5b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devices Not fully replaced but added as a complement to the existing communication tool. Social media added multimodality (text, voice, etc). Social media is becoming more differentiated.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0c699ca4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0c699ca4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Greater differentiation leads to denser, more frequent and more multiplex or multimodal sociability</a:t>
            </a:r>
            <a:endParaRPr/>
          </a:p>
          <a:p>
            <a:pPr indent="0" lvl="0" marL="0" rtl="0" algn="l">
              <a:spcBef>
                <a:spcPts val="0"/>
              </a:spcBef>
              <a:spcAft>
                <a:spcPts val="0"/>
              </a:spcAft>
              <a:buClr>
                <a:schemeClr val="dk2"/>
              </a:buClr>
              <a:buSzPts val="1100"/>
              <a:buFont typeface="Arial"/>
              <a:buNone/>
            </a:pPr>
            <a:r>
              <a:rPr lang="en"/>
              <a:t>Companies want their platform as multi-modal as possible to lock the users. Google+, Youtube, different in China</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0c699ca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0c699ca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In India and China (of the countries discussed here), social media are commonly the first experience of the internet, via smartphones.</a:t>
            </a:r>
            <a:endParaRPr/>
          </a:p>
          <a:p>
            <a:pPr indent="0" lvl="0" marL="0" rtl="0" algn="l">
              <a:spcBef>
                <a:spcPts val="0"/>
              </a:spcBef>
              <a:spcAft>
                <a:spcPts val="0"/>
              </a:spcAft>
              <a:buNone/>
            </a:pPr>
            <a:r>
              <a:rPr lang="en"/>
              <a:t>In Sweden and USA, most of the people use computer, other devices.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0c1c4aa5b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0c1c4aa5b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Sociability is about belonging to groups. </a:t>
            </a:r>
            <a:r>
              <a:rPr lang="en"/>
              <a:t>Status seeking, rather than being a sign of selfish materialism, can be seen as a sign of ‘belonging’, not just in consumerist capitalist societies but also in Asia. Marwick- Silicon Valley Companies pay extra attention to its online self-presentation. </a:t>
            </a:r>
            <a:endParaRPr/>
          </a:p>
          <a:p>
            <a:pPr indent="0" lvl="0" marL="0" rtl="0" algn="l">
              <a:lnSpc>
                <a:spcPct val="115000"/>
              </a:lnSpc>
              <a:spcBef>
                <a:spcPts val="0"/>
              </a:spcBef>
              <a:spcAft>
                <a:spcPts val="0"/>
              </a:spcAft>
              <a:buClr>
                <a:schemeClr val="dk2"/>
              </a:buClr>
              <a:buSzPts val="1100"/>
              <a:buFont typeface="Arial"/>
              <a:buNone/>
            </a:pPr>
            <a:r>
              <a:rPr lang="en"/>
              <a:t>According to Miller people need to arrange their social relations online, putting people into different groups on different social media platforms and organizing various kinds of relationships with them. It can be burdensome. It also creates offline hierarchy. </a:t>
            </a:r>
            <a:endParaRPr/>
          </a:p>
          <a:p>
            <a:pPr indent="0" lvl="0" marL="0" rtl="0" algn="l">
              <a:lnSpc>
                <a:spcPct val="115000"/>
              </a:lnSpc>
              <a:spcBef>
                <a:spcPts val="0"/>
              </a:spcBef>
              <a:spcAft>
                <a:spcPts val="0"/>
              </a:spcAft>
              <a:buClr>
                <a:schemeClr val="dk2"/>
              </a:buClr>
              <a:buSzPts val="1100"/>
              <a:buFont typeface="Arial"/>
              <a:buNone/>
            </a:pPr>
            <a:r>
              <a:rPr lang="en"/>
              <a:t>these urban youths post pictures of sport idols and cinema stars with whom they would like to be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0c1c4aa5b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0c1c4aa5b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Most social media users post pictures and many also post videos. Why ? The visual content is dominated by Selfies.  Miller argues that it’s not narc,it’s just way of visual self-presentation.  </a:t>
            </a:r>
            <a:r>
              <a:rPr lang="en">
                <a:solidFill>
                  <a:schemeClr val="dk2"/>
                </a:solidFill>
              </a:rPr>
              <a:t>Depends on Culture (in England it’s more of group, directed at world at large ), types of social media, Where its shared, </a:t>
            </a:r>
            <a:r>
              <a:rPr lang="en"/>
              <a:t>but ‘an intention to gain popularity and attention’ or for ‘seeking affection.</a:t>
            </a:r>
            <a:endParaRPr/>
          </a:p>
          <a:p>
            <a:pPr indent="0" lvl="0" marL="0" rtl="0" algn="l">
              <a:lnSpc>
                <a:spcPct val="115000"/>
              </a:lnSpc>
              <a:spcBef>
                <a:spcPts val="0"/>
              </a:spcBef>
              <a:spcAft>
                <a:spcPts val="0"/>
              </a:spcAft>
              <a:buNone/>
            </a:pPr>
            <a:r>
              <a:rPr lang="en"/>
              <a:t> For photo sharing, Ito and Okabe (2005) therefore speak of ‘intimate visual copresence’, which points towards visual togetherness</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 Id="rId10" Type="http://schemas.openxmlformats.org/officeDocument/2006/relationships/image" Target="../media/image27.png"/><Relationship Id="rId9"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26.png"/><Relationship Id="rId5" Type="http://schemas.openxmlformats.org/officeDocument/2006/relationships/image" Target="../media/image52.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43.png"/><Relationship Id="rId8"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43.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50.png"/><Relationship Id="rId8"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Internet in everyday life</a:t>
            </a:r>
            <a:endParaRPr/>
          </a:p>
        </p:txBody>
      </p:sp>
      <p:sp>
        <p:nvSpPr>
          <p:cNvPr id="59" name="Google Shape;59;p13"/>
          <p:cNvSpPr txBox="1"/>
          <p:nvPr>
            <p:ph idx="1" type="subTitle"/>
          </p:nvPr>
        </p:nvSpPr>
        <p:spPr>
          <a:xfrm>
            <a:off x="485875" y="1738075"/>
            <a:ext cx="8183700" cy="16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rPr>
              <a:t>Purple Team </a:t>
            </a:r>
            <a:endParaRPr b="1">
              <a:solidFill>
                <a:srgbClr val="99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Alone or Together?</a:t>
            </a:r>
            <a:endParaRPr/>
          </a:p>
        </p:txBody>
      </p:sp>
      <p:sp>
        <p:nvSpPr>
          <p:cNvPr id="175" name="Google Shape;17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1600"/>
              </a:spcAft>
              <a:buNone/>
            </a:pPr>
            <a:r>
              <a:t/>
            </a:r>
            <a:endParaRPr/>
          </a:p>
        </p:txBody>
      </p:sp>
      <p:pic>
        <p:nvPicPr>
          <p:cNvPr id="176" name="Google Shape;176;p22"/>
          <p:cNvPicPr preferRelativeResize="0"/>
          <p:nvPr/>
        </p:nvPicPr>
        <p:blipFill>
          <a:blip r:embed="rId3">
            <a:alphaModFix/>
          </a:blip>
          <a:stretch>
            <a:fillRect/>
          </a:stretch>
        </p:blipFill>
        <p:spPr>
          <a:xfrm>
            <a:off x="3262625" y="2256262"/>
            <a:ext cx="2417650" cy="1208825"/>
          </a:xfrm>
          <a:prstGeom prst="rect">
            <a:avLst/>
          </a:prstGeom>
          <a:noFill/>
          <a:ln>
            <a:noFill/>
          </a:ln>
        </p:spPr>
      </p:pic>
      <p:sp>
        <p:nvSpPr>
          <p:cNvPr id="177" name="Google Shape;177;p22"/>
          <p:cNvSpPr txBox="1"/>
          <p:nvPr/>
        </p:nvSpPr>
        <p:spPr>
          <a:xfrm>
            <a:off x="463850" y="1359650"/>
            <a:ext cx="2677800" cy="11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latin typeface="Source Sans Pro"/>
                <a:ea typeface="Source Sans Pro"/>
                <a:cs typeface="Source Sans Pro"/>
                <a:sym typeface="Source Sans Pro"/>
              </a:rPr>
              <a:t>Socializing online takes away from offline socializing is </a:t>
            </a:r>
            <a:r>
              <a:rPr i="1" lang="en" sz="1800">
                <a:latin typeface="Source Sans Pro"/>
                <a:ea typeface="Source Sans Pro"/>
                <a:cs typeface="Source Sans Pro"/>
                <a:sym typeface="Source Sans Pro"/>
              </a:rPr>
              <a:t>misleading</a:t>
            </a:r>
            <a:r>
              <a:rPr lang="en" sz="1800">
                <a:latin typeface="Source Sans Pro"/>
                <a:ea typeface="Source Sans Pro"/>
                <a:cs typeface="Source Sans Pro"/>
                <a:sym typeface="Source Sans Pro"/>
              </a:rPr>
              <a:t> (</a:t>
            </a:r>
            <a:r>
              <a:rPr b="1" lang="en" sz="1800">
                <a:solidFill>
                  <a:schemeClr val="dk2"/>
                </a:solidFill>
                <a:latin typeface="Source Sans Pro"/>
                <a:ea typeface="Source Sans Pro"/>
                <a:cs typeface="Source Sans Pro"/>
                <a:sym typeface="Source Sans Pro"/>
              </a:rPr>
              <a:t>Miller</a:t>
            </a:r>
            <a:r>
              <a:rPr lang="en" sz="1800">
                <a:solidFill>
                  <a:schemeClr val="dk2"/>
                </a:solidFill>
                <a:latin typeface="Source Sans Pro"/>
                <a:ea typeface="Source Sans Pro"/>
                <a:cs typeface="Source Sans Pro"/>
                <a:sym typeface="Source Sans Pro"/>
              </a:rPr>
              <a:t> </a:t>
            </a:r>
            <a:r>
              <a:rPr lang="en" sz="1800">
                <a:latin typeface="Source Sans Pro"/>
                <a:ea typeface="Source Sans Pro"/>
                <a:cs typeface="Source Sans Pro"/>
                <a:sym typeface="Source Sans Pro"/>
              </a:rPr>
              <a:t>)</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78" name="Google Shape;178;p22"/>
          <p:cNvSpPr txBox="1"/>
          <p:nvPr/>
        </p:nvSpPr>
        <p:spPr>
          <a:xfrm>
            <a:off x="5885725" y="1152475"/>
            <a:ext cx="2677800" cy="12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We learn less about ourselves and each other (</a:t>
            </a:r>
            <a:r>
              <a:rPr b="1" lang="en" sz="1800">
                <a:latin typeface="Source Sans Pro"/>
                <a:ea typeface="Source Sans Pro"/>
                <a:cs typeface="Source Sans Pro"/>
                <a:sym typeface="Source Sans Pro"/>
              </a:rPr>
              <a:t>Turkle</a:t>
            </a:r>
            <a:r>
              <a:rPr lang="en" sz="1800">
                <a:latin typeface="Source Sans Pro"/>
                <a:ea typeface="Source Sans Pro"/>
                <a:cs typeface="Source Sans Pro"/>
                <a:sym typeface="Source Sans Pro"/>
              </a:rPr>
              <a:t>)</a:t>
            </a:r>
            <a:endParaRPr sz="1800">
              <a:latin typeface="Source Sans Pro"/>
              <a:ea typeface="Source Sans Pro"/>
              <a:cs typeface="Source Sans Pro"/>
              <a:sym typeface="Source Sans Pro"/>
            </a:endParaRPr>
          </a:p>
        </p:txBody>
      </p:sp>
      <p:sp>
        <p:nvSpPr>
          <p:cNvPr id="179" name="Google Shape;179;p22"/>
          <p:cNvSpPr txBox="1"/>
          <p:nvPr/>
        </p:nvSpPr>
        <p:spPr>
          <a:xfrm>
            <a:off x="556775" y="2844325"/>
            <a:ext cx="2417700" cy="13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We can learn more about each other in mediated environment (</a:t>
            </a:r>
            <a:r>
              <a:rPr b="1" lang="en" sz="1800">
                <a:latin typeface="Source Sans Pro"/>
                <a:ea typeface="Source Sans Pro"/>
                <a:cs typeface="Source Sans Pro"/>
                <a:sym typeface="Source Sans Pro"/>
              </a:rPr>
              <a:t>Walthe</a:t>
            </a:r>
            <a:r>
              <a:rPr lang="en" sz="1800">
                <a:latin typeface="Source Sans Pro"/>
                <a:ea typeface="Source Sans Pro"/>
                <a:cs typeface="Source Sans Pro"/>
                <a:sym typeface="Source Sans Pro"/>
              </a:rPr>
              <a:t>r)</a:t>
            </a:r>
            <a:endParaRPr sz="180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Alone or Together?</a:t>
            </a:r>
            <a:endParaRPr/>
          </a:p>
        </p:txBody>
      </p:sp>
      <p:sp>
        <p:nvSpPr>
          <p:cNvPr id="185" name="Google Shape;185;p23"/>
          <p:cNvSpPr txBox="1"/>
          <p:nvPr/>
        </p:nvSpPr>
        <p:spPr>
          <a:xfrm>
            <a:off x="1418450" y="1152475"/>
            <a:ext cx="46929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Both online (social media sociability) and offline interaction requires active engagement. 	</a:t>
            </a:r>
            <a:endParaRPr sz="1800">
              <a:latin typeface="Source Sans Pro"/>
              <a:ea typeface="Source Sans Pro"/>
              <a:cs typeface="Source Sans Pro"/>
              <a:sym typeface="Source Sans Pro"/>
            </a:endParaRPr>
          </a:p>
        </p:txBody>
      </p:sp>
      <p:pic>
        <p:nvPicPr>
          <p:cNvPr id="186" name="Google Shape;186;p23"/>
          <p:cNvPicPr preferRelativeResize="0"/>
          <p:nvPr/>
        </p:nvPicPr>
        <p:blipFill>
          <a:blip r:embed="rId3">
            <a:alphaModFix/>
          </a:blip>
          <a:stretch>
            <a:fillRect/>
          </a:stretch>
        </p:blipFill>
        <p:spPr>
          <a:xfrm>
            <a:off x="1067075" y="2024488"/>
            <a:ext cx="2101200" cy="1094525"/>
          </a:xfrm>
          <a:prstGeom prst="rect">
            <a:avLst/>
          </a:prstGeom>
          <a:noFill/>
          <a:ln>
            <a:noFill/>
          </a:ln>
        </p:spPr>
      </p:pic>
      <p:sp>
        <p:nvSpPr>
          <p:cNvPr id="187" name="Google Shape;187;p23"/>
          <p:cNvSpPr txBox="1"/>
          <p:nvPr/>
        </p:nvSpPr>
        <p:spPr>
          <a:xfrm>
            <a:off x="3711800" y="2314075"/>
            <a:ext cx="5301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VS</a:t>
            </a:r>
            <a:endParaRPr>
              <a:latin typeface="Source Sans Pro"/>
              <a:ea typeface="Source Sans Pro"/>
              <a:cs typeface="Source Sans Pro"/>
              <a:sym typeface="Source Sans Pro"/>
            </a:endParaRPr>
          </a:p>
        </p:txBody>
      </p:sp>
      <p:pic>
        <p:nvPicPr>
          <p:cNvPr id="188" name="Google Shape;188;p23"/>
          <p:cNvPicPr preferRelativeResize="0"/>
          <p:nvPr/>
        </p:nvPicPr>
        <p:blipFill>
          <a:blip r:embed="rId4">
            <a:alphaModFix/>
          </a:blip>
          <a:stretch>
            <a:fillRect/>
          </a:stretch>
        </p:blipFill>
        <p:spPr>
          <a:xfrm>
            <a:off x="4474125" y="2030571"/>
            <a:ext cx="1637225" cy="1148500"/>
          </a:xfrm>
          <a:prstGeom prst="rect">
            <a:avLst/>
          </a:prstGeom>
          <a:noFill/>
          <a:ln>
            <a:noFill/>
          </a:ln>
        </p:spPr>
      </p:pic>
      <p:sp>
        <p:nvSpPr>
          <p:cNvPr id="189" name="Google Shape;189;p23"/>
          <p:cNvSpPr txBox="1"/>
          <p:nvPr/>
        </p:nvSpPr>
        <p:spPr>
          <a:xfrm>
            <a:off x="752175" y="3348075"/>
            <a:ext cx="2562000" cy="623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Source Sans Pro"/>
              <a:buChar char="-"/>
            </a:pPr>
            <a:r>
              <a:rPr b="1" lang="en" sz="1600">
                <a:latin typeface="Source Sans Pro"/>
                <a:ea typeface="Source Sans Pro"/>
                <a:cs typeface="Source Sans Pro"/>
                <a:sym typeface="Source Sans Pro"/>
              </a:rPr>
              <a:t>Physical co-presence</a:t>
            </a:r>
            <a:endParaRPr b="1"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b="1" lang="en" sz="1600">
                <a:latin typeface="Source Sans Pro"/>
                <a:ea typeface="Source Sans Pro"/>
                <a:cs typeface="Source Sans Pro"/>
                <a:sym typeface="Source Sans Pro"/>
              </a:rPr>
              <a:t>Bounded by space</a:t>
            </a:r>
            <a:endParaRPr b="1"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b="1" lang="en" sz="1600">
                <a:latin typeface="Source Sans Pro"/>
                <a:ea typeface="Source Sans Pro"/>
                <a:cs typeface="Source Sans Pro"/>
                <a:sym typeface="Source Sans Pro"/>
              </a:rPr>
              <a:t>Large Crowd </a:t>
            </a:r>
            <a:endParaRPr b="1" sz="1600">
              <a:latin typeface="Source Sans Pro"/>
              <a:ea typeface="Source Sans Pro"/>
              <a:cs typeface="Source Sans Pro"/>
              <a:sym typeface="Source Sans Pro"/>
            </a:endParaRPr>
          </a:p>
        </p:txBody>
      </p:sp>
      <p:sp>
        <p:nvSpPr>
          <p:cNvPr id="190" name="Google Shape;190;p23"/>
          <p:cNvSpPr txBox="1"/>
          <p:nvPr/>
        </p:nvSpPr>
        <p:spPr>
          <a:xfrm>
            <a:off x="4241900" y="3348075"/>
            <a:ext cx="3377400" cy="782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Source Sans Pro"/>
              <a:buChar char="-"/>
            </a:pPr>
            <a:r>
              <a:rPr b="1" lang="en" sz="1600">
                <a:latin typeface="Source Sans Pro"/>
                <a:ea typeface="Source Sans Pro"/>
                <a:cs typeface="Source Sans Pro"/>
                <a:sym typeface="Source Sans Pro"/>
              </a:rPr>
              <a:t>Mutual attention is must</a:t>
            </a:r>
            <a:endParaRPr b="1"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b="1" lang="en" sz="1600">
                <a:latin typeface="Source Sans Pro"/>
                <a:ea typeface="Source Sans Pro"/>
                <a:cs typeface="Source Sans Pro"/>
                <a:sym typeface="Source Sans Pro"/>
              </a:rPr>
              <a:t>Shared moods can disperse over time </a:t>
            </a:r>
            <a:endParaRPr b="1" sz="1600">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Alone or Together</a:t>
            </a:r>
            <a:endParaRPr/>
          </a:p>
        </p:txBody>
      </p:sp>
      <p:sp>
        <p:nvSpPr>
          <p:cNvPr id="196" name="Google Shape;19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Social Media </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Allows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Not limited to geographic distance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Frequent, Multiple interactions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Limited by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Size of sociable groups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Managing multiple interaction takes effort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Less focus on individual interaction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Audience may differ from expectation</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197" name="Google Shape;197;p24"/>
          <p:cNvSpPr txBox="1"/>
          <p:nvPr/>
        </p:nvSpPr>
        <p:spPr>
          <a:xfrm>
            <a:off x="4878375" y="1903100"/>
            <a:ext cx="3168300" cy="15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i="1" lang="en" sz="1800">
                <a:latin typeface="Source Sans Pro"/>
                <a:ea typeface="Source Sans Pro"/>
                <a:cs typeface="Source Sans Pro"/>
                <a:sym typeface="Source Sans Pro"/>
              </a:rPr>
              <a:t>Social media</a:t>
            </a:r>
            <a:r>
              <a:rPr lang="en" sz="1800">
                <a:latin typeface="Source Sans Pro"/>
                <a:ea typeface="Source Sans Pro"/>
                <a:cs typeface="Source Sans Pro"/>
                <a:sym typeface="Source Sans Pro"/>
              </a:rPr>
              <a:t> enhance</a:t>
            </a:r>
            <a:endParaRPr sz="1800">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800">
                <a:latin typeface="Source Sans Pro"/>
                <a:ea typeface="Source Sans Pro"/>
                <a:cs typeface="Source Sans Pro"/>
                <a:sym typeface="Source Sans Pro"/>
              </a:rPr>
              <a:t>togetherness , unlike </a:t>
            </a:r>
            <a:r>
              <a:rPr b="1" i="1" lang="en" sz="1800">
                <a:latin typeface="Source Sans Pro"/>
                <a:ea typeface="Source Sans Pro"/>
                <a:cs typeface="Source Sans Pro"/>
                <a:sym typeface="Source Sans Pro"/>
              </a:rPr>
              <a:t>traditional mass media</a:t>
            </a:r>
            <a:r>
              <a:rPr lang="en" sz="1800">
                <a:latin typeface="Source Sans Pro"/>
                <a:ea typeface="Source Sans Pro"/>
                <a:cs typeface="Source Sans Pro"/>
                <a:sym typeface="Source Sans Pro"/>
              </a:rPr>
              <a:t>, they are not consumed passively.</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Globalizing Sociability </a:t>
            </a:r>
            <a:endParaRPr/>
          </a:p>
        </p:txBody>
      </p:sp>
      <p:sp>
        <p:nvSpPr>
          <p:cNvPr id="203" name="Google Shape;203;p25"/>
          <p:cNvSpPr txBox="1"/>
          <p:nvPr>
            <p:ph idx="1" type="body"/>
          </p:nvPr>
        </p:nvSpPr>
        <p:spPr>
          <a:xfrm>
            <a:off x="464100" y="1304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Difference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Applications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Mobile-centric</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Cultural content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Data plan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Similarity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Forms and types of content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Trend: more time, more diffuse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Cultural relativism</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204" name="Google Shape;204;p25"/>
          <p:cNvPicPr preferRelativeResize="0"/>
          <p:nvPr/>
        </p:nvPicPr>
        <p:blipFill>
          <a:blip r:embed="rId3">
            <a:alphaModFix/>
          </a:blip>
          <a:stretch>
            <a:fillRect/>
          </a:stretch>
        </p:blipFill>
        <p:spPr>
          <a:xfrm>
            <a:off x="6768250" y="864025"/>
            <a:ext cx="623400" cy="623400"/>
          </a:xfrm>
          <a:prstGeom prst="rect">
            <a:avLst/>
          </a:prstGeom>
          <a:noFill/>
          <a:ln>
            <a:noFill/>
          </a:ln>
        </p:spPr>
      </p:pic>
      <p:pic>
        <p:nvPicPr>
          <p:cNvPr id="205" name="Google Shape;205;p25"/>
          <p:cNvPicPr preferRelativeResize="0"/>
          <p:nvPr/>
        </p:nvPicPr>
        <p:blipFill>
          <a:blip r:embed="rId4">
            <a:alphaModFix/>
          </a:blip>
          <a:stretch>
            <a:fillRect/>
          </a:stretch>
        </p:blipFill>
        <p:spPr>
          <a:xfrm>
            <a:off x="5790391" y="1885091"/>
            <a:ext cx="623400" cy="623400"/>
          </a:xfrm>
          <a:prstGeom prst="rect">
            <a:avLst/>
          </a:prstGeom>
          <a:noFill/>
          <a:ln>
            <a:noFill/>
          </a:ln>
        </p:spPr>
      </p:pic>
      <p:pic>
        <p:nvPicPr>
          <p:cNvPr id="206" name="Google Shape;206;p25"/>
          <p:cNvPicPr preferRelativeResize="0"/>
          <p:nvPr/>
        </p:nvPicPr>
        <p:blipFill>
          <a:blip r:embed="rId5">
            <a:alphaModFix/>
          </a:blip>
          <a:stretch>
            <a:fillRect/>
          </a:stretch>
        </p:blipFill>
        <p:spPr>
          <a:xfrm>
            <a:off x="6768241" y="1885091"/>
            <a:ext cx="623400" cy="623400"/>
          </a:xfrm>
          <a:prstGeom prst="rect">
            <a:avLst/>
          </a:prstGeom>
          <a:noFill/>
          <a:ln>
            <a:noFill/>
          </a:ln>
        </p:spPr>
      </p:pic>
      <p:pic>
        <p:nvPicPr>
          <p:cNvPr id="207" name="Google Shape;207;p25"/>
          <p:cNvPicPr preferRelativeResize="0"/>
          <p:nvPr/>
        </p:nvPicPr>
        <p:blipFill>
          <a:blip r:embed="rId6">
            <a:alphaModFix/>
          </a:blip>
          <a:stretch>
            <a:fillRect/>
          </a:stretch>
        </p:blipFill>
        <p:spPr>
          <a:xfrm>
            <a:off x="5790400" y="864025"/>
            <a:ext cx="623400" cy="623400"/>
          </a:xfrm>
          <a:prstGeom prst="rect">
            <a:avLst/>
          </a:prstGeom>
          <a:noFill/>
          <a:ln>
            <a:noFill/>
          </a:ln>
        </p:spPr>
      </p:pic>
      <p:pic>
        <p:nvPicPr>
          <p:cNvPr id="208" name="Google Shape;208;p25"/>
          <p:cNvPicPr preferRelativeResize="0"/>
          <p:nvPr/>
        </p:nvPicPr>
        <p:blipFill>
          <a:blip r:embed="rId7">
            <a:alphaModFix/>
          </a:blip>
          <a:stretch>
            <a:fillRect/>
          </a:stretch>
        </p:blipFill>
        <p:spPr>
          <a:xfrm>
            <a:off x="5790399" y="2859949"/>
            <a:ext cx="623400" cy="623409"/>
          </a:xfrm>
          <a:prstGeom prst="rect">
            <a:avLst/>
          </a:prstGeom>
          <a:noFill/>
          <a:ln>
            <a:noFill/>
          </a:ln>
        </p:spPr>
      </p:pic>
      <p:pic>
        <p:nvPicPr>
          <p:cNvPr id="209" name="Google Shape;209;p25"/>
          <p:cNvPicPr preferRelativeResize="0"/>
          <p:nvPr/>
        </p:nvPicPr>
        <p:blipFill>
          <a:blip r:embed="rId8">
            <a:alphaModFix/>
          </a:blip>
          <a:stretch>
            <a:fillRect/>
          </a:stretch>
        </p:blipFill>
        <p:spPr>
          <a:xfrm>
            <a:off x="6768248" y="2859948"/>
            <a:ext cx="623400" cy="623409"/>
          </a:xfrm>
          <a:prstGeom prst="rect">
            <a:avLst/>
          </a:prstGeom>
          <a:noFill/>
          <a:ln>
            <a:noFill/>
          </a:ln>
        </p:spPr>
      </p:pic>
      <p:pic>
        <p:nvPicPr>
          <p:cNvPr id="210" name="Google Shape;210;p25"/>
          <p:cNvPicPr preferRelativeResize="0"/>
          <p:nvPr/>
        </p:nvPicPr>
        <p:blipFill rotWithShape="1">
          <a:blip r:embed="rId9">
            <a:alphaModFix/>
          </a:blip>
          <a:srcRect b="7374" l="6605" r="5790" t="6877"/>
          <a:stretch/>
        </p:blipFill>
        <p:spPr>
          <a:xfrm>
            <a:off x="5790400" y="3834800"/>
            <a:ext cx="623400" cy="610214"/>
          </a:xfrm>
          <a:prstGeom prst="rect">
            <a:avLst/>
          </a:prstGeom>
          <a:noFill/>
          <a:ln>
            <a:noFill/>
          </a:ln>
        </p:spPr>
      </p:pic>
      <p:pic>
        <p:nvPicPr>
          <p:cNvPr id="211" name="Google Shape;211;p25"/>
          <p:cNvPicPr preferRelativeResize="0"/>
          <p:nvPr/>
        </p:nvPicPr>
        <p:blipFill>
          <a:blip r:embed="rId10">
            <a:alphaModFix/>
          </a:blip>
          <a:stretch>
            <a:fillRect/>
          </a:stretch>
        </p:blipFill>
        <p:spPr>
          <a:xfrm>
            <a:off x="6768248" y="3834798"/>
            <a:ext cx="623400" cy="6234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Infrastructure of the Internet and Access to Information</a:t>
            </a:r>
            <a:endParaRPr/>
          </a:p>
        </p:txBody>
      </p:sp>
      <p:sp>
        <p:nvSpPr>
          <p:cNvPr id="217" name="Google Shape;217;p26"/>
          <p:cNvSpPr txBox="1"/>
          <p:nvPr>
            <p:ph idx="1" type="body"/>
          </p:nvPr>
        </p:nvSpPr>
        <p:spPr>
          <a:xfrm>
            <a:off x="311700" y="1305800"/>
            <a:ext cx="324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 Internet a Large System? </a:t>
            </a:r>
            <a:endParaRPr/>
          </a:p>
        </p:txBody>
      </p:sp>
      <p:pic>
        <p:nvPicPr>
          <p:cNvPr id="218" name="Google Shape;218;p26"/>
          <p:cNvPicPr preferRelativeResize="0"/>
          <p:nvPr/>
        </p:nvPicPr>
        <p:blipFill rotWithShape="1">
          <a:blip r:embed="rId3">
            <a:alphaModFix/>
          </a:blip>
          <a:srcRect b="33585" l="0" r="0" t="0"/>
          <a:stretch/>
        </p:blipFill>
        <p:spPr>
          <a:xfrm>
            <a:off x="5741925" y="1152475"/>
            <a:ext cx="3232625" cy="2537676"/>
          </a:xfrm>
          <a:prstGeom prst="rect">
            <a:avLst/>
          </a:prstGeom>
          <a:noFill/>
          <a:ln>
            <a:noFill/>
          </a:ln>
        </p:spPr>
      </p:pic>
      <p:pic>
        <p:nvPicPr>
          <p:cNvPr id="219" name="Google Shape;219;p26"/>
          <p:cNvPicPr preferRelativeResize="0"/>
          <p:nvPr/>
        </p:nvPicPr>
        <p:blipFill>
          <a:blip r:embed="rId4">
            <a:alphaModFix/>
          </a:blip>
          <a:stretch>
            <a:fillRect/>
          </a:stretch>
        </p:blipFill>
        <p:spPr>
          <a:xfrm>
            <a:off x="311700" y="1903827"/>
            <a:ext cx="1002107" cy="773530"/>
          </a:xfrm>
          <a:prstGeom prst="rect">
            <a:avLst/>
          </a:prstGeom>
          <a:noFill/>
          <a:ln>
            <a:noFill/>
          </a:ln>
        </p:spPr>
      </p:pic>
      <p:pic>
        <p:nvPicPr>
          <p:cNvPr id="220" name="Google Shape;220;p26"/>
          <p:cNvPicPr preferRelativeResize="0"/>
          <p:nvPr/>
        </p:nvPicPr>
        <p:blipFill>
          <a:blip r:embed="rId5">
            <a:alphaModFix/>
          </a:blip>
          <a:stretch>
            <a:fillRect/>
          </a:stretch>
        </p:blipFill>
        <p:spPr>
          <a:xfrm>
            <a:off x="4461993" y="1878500"/>
            <a:ext cx="1002107" cy="892535"/>
          </a:xfrm>
          <a:prstGeom prst="rect">
            <a:avLst/>
          </a:prstGeom>
          <a:noFill/>
          <a:ln>
            <a:noFill/>
          </a:ln>
        </p:spPr>
      </p:pic>
      <p:cxnSp>
        <p:nvCxnSpPr>
          <p:cNvPr id="221" name="Google Shape;221;p26"/>
          <p:cNvCxnSpPr>
            <a:endCxn id="220" idx="1"/>
          </p:cNvCxnSpPr>
          <p:nvPr/>
        </p:nvCxnSpPr>
        <p:spPr>
          <a:xfrm>
            <a:off x="1352793" y="2308267"/>
            <a:ext cx="3109200" cy="16500"/>
          </a:xfrm>
          <a:prstGeom prst="straightConnector1">
            <a:avLst/>
          </a:prstGeom>
          <a:noFill/>
          <a:ln cap="flat" cmpd="sng" w="9525">
            <a:solidFill>
              <a:schemeClr val="dk2"/>
            </a:solidFill>
            <a:prstDash val="dash"/>
            <a:round/>
            <a:headEnd len="med" w="med" type="none"/>
            <a:tailEnd len="med" w="med" type="none"/>
          </a:ln>
        </p:spPr>
      </p:cxnSp>
      <p:pic>
        <p:nvPicPr>
          <p:cNvPr id="222" name="Google Shape;222;p26"/>
          <p:cNvPicPr preferRelativeResize="0"/>
          <p:nvPr/>
        </p:nvPicPr>
        <p:blipFill>
          <a:blip r:embed="rId4">
            <a:alphaModFix/>
          </a:blip>
          <a:stretch>
            <a:fillRect/>
          </a:stretch>
        </p:blipFill>
        <p:spPr>
          <a:xfrm>
            <a:off x="935247" y="2717312"/>
            <a:ext cx="898583" cy="693619"/>
          </a:xfrm>
          <a:prstGeom prst="rect">
            <a:avLst/>
          </a:prstGeom>
          <a:noFill/>
          <a:ln>
            <a:noFill/>
          </a:ln>
        </p:spPr>
      </p:pic>
      <p:sp>
        <p:nvSpPr>
          <p:cNvPr id="223" name="Google Shape;223;p26"/>
          <p:cNvSpPr txBox="1"/>
          <p:nvPr/>
        </p:nvSpPr>
        <p:spPr>
          <a:xfrm>
            <a:off x="1580826" y="2037285"/>
            <a:ext cx="2654700" cy="2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Physical Access to Print Media</a:t>
            </a:r>
            <a:endParaRPr/>
          </a:p>
        </p:txBody>
      </p:sp>
      <p:pic>
        <p:nvPicPr>
          <p:cNvPr id="224" name="Google Shape;224;p26"/>
          <p:cNvPicPr preferRelativeResize="0"/>
          <p:nvPr/>
        </p:nvPicPr>
        <p:blipFill>
          <a:blip r:embed="rId6">
            <a:alphaModFix/>
          </a:blip>
          <a:stretch>
            <a:fillRect/>
          </a:stretch>
        </p:blipFill>
        <p:spPr>
          <a:xfrm>
            <a:off x="3622472" y="2677356"/>
            <a:ext cx="1002109" cy="773530"/>
          </a:xfrm>
          <a:prstGeom prst="rect">
            <a:avLst/>
          </a:prstGeom>
          <a:noFill/>
          <a:ln>
            <a:noFill/>
          </a:ln>
        </p:spPr>
      </p:pic>
      <p:cxnSp>
        <p:nvCxnSpPr>
          <p:cNvPr id="225" name="Google Shape;225;p26"/>
          <p:cNvCxnSpPr>
            <a:stCxn id="222" idx="3"/>
            <a:endCxn id="224" idx="1"/>
          </p:cNvCxnSpPr>
          <p:nvPr/>
        </p:nvCxnSpPr>
        <p:spPr>
          <a:xfrm>
            <a:off x="1833830" y="3064122"/>
            <a:ext cx="1788600" cy="0"/>
          </a:xfrm>
          <a:prstGeom prst="straightConnector1">
            <a:avLst/>
          </a:prstGeom>
          <a:noFill/>
          <a:ln cap="flat" cmpd="sng" w="9525">
            <a:solidFill>
              <a:schemeClr val="dk2"/>
            </a:solidFill>
            <a:prstDash val="dash"/>
            <a:round/>
            <a:headEnd len="med" w="med" type="none"/>
            <a:tailEnd len="med" w="med" type="none"/>
          </a:ln>
        </p:spPr>
      </p:cxnSp>
      <p:sp>
        <p:nvSpPr>
          <p:cNvPr id="226" name="Google Shape;226;p26"/>
          <p:cNvSpPr txBox="1"/>
          <p:nvPr/>
        </p:nvSpPr>
        <p:spPr>
          <a:xfrm>
            <a:off x="2306486" y="2771044"/>
            <a:ext cx="843300" cy="2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Web</a:t>
            </a:r>
            <a:endParaRPr/>
          </a:p>
        </p:txBody>
      </p:sp>
      <p:pic>
        <p:nvPicPr>
          <p:cNvPr id="227" name="Google Shape;227;p26"/>
          <p:cNvPicPr preferRelativeResize="0"/>
          <p:nvPr/>
        </p:nvPicPr>
        <p:blipFill>
          <a:blip r:embed="rId4">
            <a:alphaModFix/>
          </a:blip>
          <a:stretch>
            <a:fillRect/>
          </a:stretch>
        </p:blipFill>
        <p:spPr>
          <a:xfrm>
            <a:off x="1580825" y="3581076"/>
            <a:ext cx="645578" cy="498324"/>
          </a:xfrm>
          <a:prstGeom prst="rect">
            <a:avLst/>
          </a:prstGeom>
          <a:noFill/>
          <a:ln>
            <a:noFill/>
          </a:ln>
        </p:spPr>
      </p:pic>
      <p:pic>
        <p:nvPicPr>
          <p:cNvPr id="228" name="Google Shape;228;p26"/>
          <p:cNvPicPr preferRelativeResize="0"/>
          <p:nvPr/>
        </p:nvPicPr>
        <p:blipFill rotWithShape="1">
          <a:blip r:embed="rId7">
            <a:alphaModFix/>
          </a:blip>
          <a:srcRect b="0" l="19294" r="18403" t="13058"/>
          <a:stretch/>
        </p:blipFill>
        <p:spPr>
          <a:xfrm>
            <a:off x="3149814" y="3517922"/>
            <a:ext cx="843327" cy="635904"/>
          </a:xfrm>
          <a:prstGeom prst="rect">
            <a:avLst/>
          </a:prstGeom>
          <a:noFill/>
          <a:ln>
            <a:noFill/>
          </a:ln>
        </p:spPr>
      </p:pic>
      <p:cxnSp>
        <p:nvCxnSpPr>
          <p:cNvPr id="229" name="Google Shape;229;p26"/>
          <p:cNvCxnSpPr>
            <a:stCxn id="227" idx="3"/>
            <a:endCxn id="228" idx="1"/>
          </p:cNvCxnSpPr>
          <p:nvPr/>
        </p:nvCxnSpPr>
        <p:spPr>
          <a:xfrm>
            <a:off x="2226403" y="3830238"/>
            <a:ext cx="923400" cy="5700"/>
          </a:xfrm>
          <a:prstGeom prst="straightConnector1">
            <a:avLst/>
          </a:prstGeom>
          <a:noFill/>
          <a:ln cap="flat" cmpd="sng" w="9525">
            <a:solidFill>
              <a:schemeClr val="dk2"/>
            </a:solidFill>
            <a:prstDash val="dash"/>
            <a:round/>
            <a:headEnd len="med" w="med" type="none"/>
            <a:tailEnd len="med" w="med" type="none"/>
          </a:ln>
        </p:spPr>
      </p:cxnSp>
      <p:sp>
        <p:nvSpPr>
          <p:cNvPr id="230" name="Google Shape;230;p26"/>
          <p:cNvSpPr txBox="1"/>
          <p:nvPr/>
        </p:nvSpPr>
        <p:spPr>
          <a:xfrm>
            <a:off x="2365470" y="3519001"/>
            <a:ext cx="645300" cy="1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Apps</a:t>
            </a:r>
            <a:endParaRPr/>
          </a:p>
        </p:txBody>
      </p:sp>
      <p:pic>
        <p:nvPicPr>
          <p:cNvPr id="231" name="Google Shape;231;p26"/>
          <p:cNvPicPr preferRelativeResize="0"/>
          <p:nvPr/>
        </p:nvPicPr>
        <p:blipFill>
          <a:blip r:embed="rId4">
            <a:alphaModFix/>
          </a:blip>
          <a:stretch>
            <a:fillRect/>
          </a:stretch>
        </p:blipFill>
        <p:spPr>
          <a:xfrm>
            <a:off x="2081700" y="4249826"/>
            <a:ext cx="645578" cy="498324"/>
          </a:xfrm>
          <a:prstGeom prst="rect">
            <a:avLst/>
          </a:prstGeom>
          <a:noFill/>
          <a:ln>
            <a:noFill/>
          </a:ln>
        </p:spPr>
      </p:pic>
      <p:pic>
        <p:nvPicPr>
          <p:cNvPr id="232" name="Google Shape;232;p26"/>
          <p:cNvPicPr preferRelativeResize="0"/>
          <p:nvPr/>
        </p:nvPicPr>
        <p:blipFill rotWithShape="1">
          <a:blip r:embed="rId8">
            <a:alphaModFix/>
          </a:blip>
          <a:srcRect b="0" l="28286" r="27145" t="0"/>
          <a:stretch/>
        </p:blipFill>
        <p:spPr>
          <a:xfrm>
            <a:off x="2821916" y="4212638"/>
            <a:ext cx="485434" cy="572700"/>
          </a:xfrm>
          <a:prstGeom prst="rect">
            <a:avLst/>
          </a:prstGeom>
          <a:noFill/>
          <a:ln>
            <a:noFill/>
          </a:ln>
        </p:spPr>
      </p:pic>
      <p:cxnSp>
        <p:nvCxnSpPr>
          <p:cNvPr id="233" name="Google Shape;233;p26"/>
          <p:cNvCxnSpPr>
            <a:stCxn id="231" idx="3"/>
            <a:endCxn id="232" idx="1"/>
          </p:cNvCxnSpPr>
          <p:nvPr/>
        </p:nvCxnSpPr>
        <p:spPr>
          <a:xfrm>
            <a:off x="2727278" y="4498988"/>
            <a:ext cx="94500" cy="0"/>
          </a:xfrm>
          <a:prstGeom prst="straightConnector1">
            <a:avLst/>
          </a:prstGeom>
          <a:noFill/>
          <a:ln cap="flat" cmpd="sng" w="9525">
            <a:solidFill>
              <a:schemeClr val="dk2"/>
            </a:solidFill>
            <a:prstDash val="dash"/>
            <a:round/>
            <a:headEnd len="med" w="med" type="none"/>
            <a:tailEnd len="med" w="med" type="none"/>
          </a:ln>
        </p:spPr>
      </p:cxnSp>
      <p:sp>
        <p:nvSpPr>
          <p:cNvPr id="234" name="Google Shape;234;p26"/>
          <p:cNvSpPr txBox="1"/>
          <p:nvPr/>
        </p:nvSpPr>
        <p:spPr>
          <a:xfrm>
            <a:off x="1880075" y="4607625"/>
            <a:ext cx="1788900" cy="2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Personal Assistants</a:t>
            </a:r>
            <a:endParaRPr/>
          </a:p>
        </p:txBody>
      </p:sp>
      <p:sp>
        <p:nvSpPr>
          <p:cNvPr id="235" name="Google Shape;235;p26"/>
          <p:cNvSpPr txBox="1"/>
          <p:nvPr/>
        </p:nvSpPr>
        <p:spPr>
          <a:xfrm>
            <a:off x="5115625" y="4050150"/>
            <a:ext cx="3716700" cy="8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is the infrastructure important? </a:t>
            </a:r>
            <a:endParaRPr/>
          </a:p>
          <a:p>
            <a:pPr indent="0" lvl="0" marL="0" rtl="0" algn="l">
              <a:spcBef>
                <a:spcPts val="0"/>
              </a:spcBef>
              <a:spcAft>
                <a:spcPts val="0"/>
              </a:spcAft>
              <a:buNone/>
            </a:pPr>
            <a:r>
              <a:rPr lang="en"/>
              <a:t>Is there a socio-political aspect to this?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Triangles</a:t>
            </a:r>
            <a:endParaRPr/>
          </a:p>
        </p:txBody>
      </p:sp>
      <p:pic>
        <p:nvPicPr>
          <p:cNvPr id="241" name="Google Shape;241;p27"/>
          <p:cNvPicPr preferRelativeResize="0"/>
          <p:nvPr/>
        </p:nvPicPr>
        <p:blipFill>
          <a:blip r:embed="rId3">
            <a:alphaModFix/>
          </a:blip>
          <a:stretch>
            <a:fillRect/>
          </a:stretch>
        </p:blipFill>
        <p:spPr>
          <a:xfrm>
            <a:off x="7170000" y="445025"/>
            <a:ext cx="1311900" cy="1311900"/>
          </a:xfrm>
          <a:prstGeom prst="rect">
            <a:avLst/>
          </a:prstGeom>
          <a:noFill/>
          <a:ln>
            <a:noFill/>
          </a:ln>
        </p:spPr>
      </p:pic>
      <p:sp>
        <p:nvSpPr>
          <p:cNvPr id="242" name="Google Shape;242;p27"/>
          <p:cNvSpPr/>
          <p:nvPr/>
        </p:nvSpPr>
        <p:spPr>
          <a:xfrm>
            <a:off x="1324199" y="1431338"/>
            <a:ext cx="2367000" cy="1635600"/>
          </a:xfrm>
          <a:prstGeom prst="triangle">
            <a:avLst>
              <a:gd fmla="val 49276"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43" name="Google Shape;243;p27"/>
          <p:cNvSpPr txBox="1"/>
          <p:nvPr/>
        </p:nvSpPr>
        <p:spPr>
          <a:xfrm>
            <a:off x="1722673" y="3007998"/>
            <a:ext cx="1863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Concerned People</a:t>
            </a:r>
            <a:endParaRPr/>
          </a:p>
        </p:txBody>
      </p:sp>
      <p:sp>
        <p:nvSpPr>
          <p:cNvPr id="244" name="Google Shape;244;p27"/>
          <p:cNvSpPr txBox="1"/>
          <p:nvPr/>
        </p:nvSpPr>
        <p:spPr>
          <a:xfrm>
            <a:off x="2027319" y="1175518"/>
            <a:ext cx="11481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Information</a:t>
            </a:r>
            <a:endParaRPr/>
          </a:p>
        </p:txBody>
      </p:sp>
      <p:sp>
        <p:nvSpPr>
          <p:cNvPr id="245" name="Google Shape;245;p27"/>
          <p:cNvSpPr/>
          <p:nvPr/>
        </p:nvSpPr>
        <p:spPr>
          <a:xfrm rot="10800000">
            <a:off x="3752263" y="1481632"/>
            <a:ext cx="2367000" cy="1635600"/>
          </a:xfrm>
          <a:prstGeom prst="triangle">
            <a:avLst>
              <a:gd fmla="val 49276"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46" name="Google Shape;246;p27"/>
          <p:cNvSpPr txBox="1"/>
          <p:nvPr/>
        </p:nvSpPr>
        <p:spPr>
          <a:xfrm>
            <a:off x="4255607" y="3117219"/>
            <a:ext cx="1863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Concerned People</a:t>
            </a:r>
            <a:endParaRPr/>
          </a:p>
        </p:txBody>
      </p:sp>
      <p:sp>
        <p:nvSpPr>
          <p:cNvPr id="247" name="Google Shape;247;p27"/>
          <p:cNvSpPr txBox="1"/>
          <p:nvPr/>
        </p:nvSpPr>
        <p:spPr>
          <a:xfrm>
            <a:off x="4361554" y="1102725"/>
            <a:ext cx="11481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Information</a:t>
            </a:r>
            <a:endParaRPr/>
          </a:p>
        </p:txBody>
      </p:sp>
      <p:sp>
        <p:nvSpPr>
          <p:cNvPr id="248" name="Google Shape;248;p27"/>
          <p:cNvSpPr txBox="1"/>
          <p:nvPr/>
        </p:nvSpPr>
        <p:spPr>
          <a:xfrm>
            <a:off x="4308911" y="1585476"/>
            <a:ext cx="17568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Tailored Infrastructure</a:t>
            </a:r>
            <a:endParaRPr sz="1100"/>
          </a:p>
        </p:txBody>
      </p:sp>
      <p:sp>
        <p:nvSpPr>
          <p:cNvPr id="249" name="Google Shape;249;p27"/>
          <p:cNvSpPr txBox="1"/>
          <p:nvPr/>
        </p:nvSpPr>
        <p:spPr>
          <a:xfrm>
            <a:off x="1644800" y="2620525"/>
            <a:ext cx="17568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Democratic Infrastructure</a:t>
            </a:r>
            <a:endParaRPr sz="1100"/>
          </a:p>
        </p:txBody>
      </p:sp>
      <p:sp>
        <p:nvSpPr>
          <p:cNvPr id="250" name="Google Shape;250;p27"/>
          <p:cNvSpPr txBox="1"/>
          <p:nvPr/>
        </p:nvSpPr>
        <p:spPr>
          <a:xfrm>
            <a:off x="1267075" y="4139875"/>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Is internet and and the information on it essentially SCOT?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 to Web-based Information </a:t>
            </a:r>
            <a:endParaRPr/>
          </a:p>
        </p:txBody>
      </p:sp>
      <p:pic>
        <p:nvPicPr>
          <p:cNvPr id="256" name="Google Shape;256;p28"/>
          <p:cNvPicPr preferRelativeResize="0"/>
          <p:nvPr/>
        </p:nvPicPr>
        <p:blipFill>
          <a:blip r:embed="rId3">
            <a:alphaModFix/>
          </a:blip>
          <a:stretch>
            <a:fillRect/>
          </a:stretch>
        </p:blipFill>
        <p:spPr>
          <a:xfrm>
            <a:off x="6984575" y="621375"/>
            <a:ext cx="1847725" cy="1049010"/>
          </a:xfrm>
          <a:prstGeom prst="rect">
            <a:avLst/>
          </a:prstGeom>
          <a:noFill/>
          <a:ln>
            <a:noFill/>
          </a:ln>
        </p:spPr>
      </p:pic>
      <p:pic>
        <p:nvPicPr>
          <p:cNvPr id="257" name="Google Shape;257;p28"/>
          <p:cNvPicPr preferRelativeResize="0"/>
          <p:nvPr/>
        </p:nvPicPr>
        <p:blipFill>
          <a:blip r:embed="rId4">
            <a:alphaModFix/>
          </a:blip>
          <a:stretch>
            <a:fillRect/>
          </a:stretch>
        </p:blipFill>
        <p:spPr>
          <a:xfrm>
            <a:off x="7503390" y="1670385"/>
            <a:ext cx="1328909" cy="1309865"/>
          </a:xfrm>
          <a:prstGeom prst="rect">
            <a:avLst/>
          </a:prstGeom>
          <a:noFill/>
          <a:ln>
            <a:noFill/>
          </a:ln>
        </p:spPr>
      </p:pic>
      <p:sp>
        <p:nvSpPr>
          <p:cNvPr id="258" name="Google Shape;258;p28"/>
          <p:cNvSpPr txBox="1"/>
          <p:nvPr/>
        </p:nvSpPr>
        <p:spPr>
          <a:xfrm>
            <a:off x="402750" y="1139175"/>
            <a:ext cx="5983500" cy="16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Information can be a result of “What?, Why?, Where?, How?, When?” etc</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R </a:t>
            </a:r>
            <a:r>
              <a:rPr lang="en"/>
              <a:t>Savolainen :</a:t>
            </a:r>
            <a:endParaRPr/>
          </a:p>
          <a:p>
            <a:pPr indent="0" lvl="0" marL="0" rtl="0" algn="l">
              <a:spcBef>
                <a:spcPts val="0"/>
              </a:spcBef>
              <a:spcAft>
                <a:spcPts val="0"/>
              </a:spcAft>
              <a:buNone/>
            </a:pPr>
            <a:r>
              <a:rPr lang="en"/>
              <a:t>Necessary Information - Relates to human needs, crucial - WikiHow, WebMD etc</a:t>
            </a:r>
            <a:endParaRPr/>
          </a:p>
          <a:p>
            <a:pPr indent="0" lvl="0" marL="0" rtl="0" algn="l">
              <a:spcBef>
                <a:spcPts val="0"/>
              </a:spcBef>
              <a:spcAft>
                <a:spcPts val="0"/>
              </a:spcAft>
              <a:buNone/>
            </a:pPr>
            <a:r>
              <a:rPr lang="en"/>
              <a:t>Non-serious Information - For leisure or consumption, luxury - Memes, Cat videos</a:t>
            </a:r>
            <a:endParaRPr/>
          </a:p>
        </p:txBody>
      </p:sp>
      <p:sp>
        <p:nvSpPr>
          <p:cNvPr id="259" name="Google Shape;259;p28"/>
          <p:cNvSpPr txBox="1"/>
          <p:nvPr/>
        </p:nvSpPr>
        <p:spPr>
          <a:xfrm>
            <a:off x="494800" y="3106800"/>
            <a:ext cx="7444800" cy="13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Web- Accessibility Issues: </a:t>
            </a:r>
            <a:endParaRPr/>
          </a:p>
          <a:p>
            <a:pPr indent="-317500" lvl="0" marL="457200" rtl="0" algn="l">
              <a:spcBef>
                <a:spcPts val="0"/>
              </a:spcBef>
              <a:spcAft>
                <a:spcPts val="0"/>
              </a:spcAft>
              <a:buSzPts val="1400"/>
              <a:buChar char="●"/>
            </a:pPr>
            <a:r>
              <a:rPr lang="en"/>
              <a:t>Web is a maze. Finding accurate sources can be difficult</a:t>
            </a:r>
            <a:endParaRPr/>
          </a:p>
          <a:p>
            <a:pPr indent="-317500" lvl="0" marL="457200" rtl="0" algn="l">
              <a:spcBef>
                <a:spcPts val="0"/>
              </a:spcBef>
              <a:spcAft>
                <a:spcPts val="0"/>
              </a:spcAft>
              <a:buSzPts val="1400"/>
              <a:buChar char="●"/>
            </a:pPr>
            <a:r>
              <a:rPr lang="en"/>
              <a:t>Knowledge of how to use and understand interfaces can cause marginalization</a:t>
            </a:r>
            <a:endParaRPr/>
          </a:p>
          <a:p>
            <a:pPr indent="-317500" lvl="0" marL="457200" rtl="0" algn="l">
              <a:spcBef>
                <a:spcPts val="0"/>
              </a:spcBef>
              <a:spcAft>
                <a:spcPts val="0"/>
              </a:spcAft>
              <a:buSzPts val="1400"/>
              <a:buChar char="●"/>
            </a:pPr>
            <a:r>
              <a:rPr lang="en"/>
              <a:t>Socio-political barriers like political restrictions (China), cultural taboos (Pornography)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Seeking Information</a:t>
            </a:r>
            <a:endParaRPr/>
          </a:p>
        </p:txBody>
      </p:sp>
      <p:pic>
        <p:nvPicPr>
          <p:cNvPr id="265" name="Google Shape;265;p29"/>
          <p:cNvPicPr preferRelativeResize="0"/>
          <p:nvPr/>
        </p:nvPicPr>
        <p:blipFill rotWithShape="1">
          <a:blip r:embed="rId3">
            <a:alphaModFix/>
          </a:blip>
          <a:srcRect b="36069" l="0" r="0" t="0"/>
          <a:stretch/>
        </p:blipFill>
        <p:spPr>
          <a:xfrm>
            <a:off x="5659250" y="445025"/>
            <a:ext cx="3484750" cy="1826775"/>
          </a:xfrm>
          <a:prstGeom prst="rect">
            <a:avLst/>
          </a:prstGeom>
          <a:noFill/>
          <a:ln>
            <a:noFill/>
          </a:ln>
        </p:spPr>
      </p:pic>
      <p:sp>
        <p:nvSpPr>
          <p:cNvPr id="266" name="Google Shape;266;p29"/>
          <p:cNvSpPr txBox="1"/>
          <p:nvPr/>
        </p:nvSpPr>
        <p:spPr>
          <a:xfrm>
            <a:off x="529675" y="3498700"/>
            <a:ext cx="4572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Google receives 5.6 billion search requests a day. (+1) </a:t>
            </a:r>
            <a:endParaRPr/>
          </a:p>
        </p:txBody>
      </p:sp>
      <p:sp>
        <p:nvSpPr>
          <p:cNvPr id="267" name="Google Shape;267;p29"/>
          <p:cNvSpPr txBox="1"/>
          <p:nvPr/>
        </p:nvSpPr>
        <p:spPr>
          <a:xfrm>
            <a:off x="311700" y="1435725"/>
            <a:ext cx="5152200" cy="129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Information can add value and power</a:t>
            </a:r>
            <a:endParaRPr/>
          </a:p>
          <a:p>
            <a:pPr indent="-317500" lvl="0" marL="457200" rtl="0" algn="l">
              <a:spcBef>
                <a:spcPts val="0"/>
              </a:spcBef>
              <a:spcAft>
                <a:spcPts val="0"/>
              </a:spcAft>
              <a:buSzPts val="1400"/>
              <a:buChar char="●"/>
            </a:pPr>
            <a:r>
              <a:rPr lang="en"/>
              <a:t>Can help with decisions both individual and of the community</a:t>
            </a:r>
            <a:endParaRPr/>
          </a:p>
          <a:p>
            <a:pPr indent="-317500" lvl="0" marL="457200" rtl="0" algn="l">
              <a:spcBef>
                <a:spcPts val="0"/>
              </a:spcBef>
              <a:spcAft>
                <a:spcPts val="0"/>
              </a:spcAft>
              <a:buSzPts val="1400"/>
              <a:buChar char="●"/>
            </a:pPr>
            <a:r>
              <a:rPr lang="en"/>
              <a:t>Can challenge traditional dogmas</a:t>
            </a:r>
            <a:endParaRPr/>
          </a:p>
          <a:p>
            <a:pPr indent="-317500" lvl="0" marL="457200" rtl="0" algn="l">
              <a:spcBef>
                <a:spcPts val="0"/>
              </a:spcBef>
              <a:spcAft>
                <a:spcPts val="0"/>
              </a:spcAft>
              <a:buSzPts val="1400"/>
              <a:buChar char="●"/>
            </a:pPr>
            <a:r>
              <a:rPr lang="en"/>
              <a:t>Can provide authority </a:t>
            </a:r>
            <a:endParaRPr/>
          </a:p>
        </p:txBody>
      </p:sp>
      <p:sp>
        <p:nvSpPr>
          <p:cNvPr id="268" name="Google Shape;268;p29"/>
          <p:cNvSpPr txBox="1"/>
          <p:nvPr/>
        </p:nvSpPr>
        <p:spPr>
          <a:xfrm>
            <a:off x="418175" y="2993263"/>
            <a:ext cx="4042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Domestication of the process:</a:t>
            </a:r>
            <a:endParaRPr/>
          </a:p>
        </p:txBody>
      </p:sp>
      <p:sp>
        <p:nvSpPr>
          <p:cNvPr id="269" name="Google Shape;269;p29"/>
          <p:cNvSpPr txBox="1"/>
          <p:nvPr/>
        </p:nvSpPr>
        <p:spPr>
          <a:xfrm>
            <a:off x="529675" y="3999600"/>
            <a:ext cx="4572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293.6 billion emails sent per day. (45-60% are spam and from canvas)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Web Global?</a:t>
            </a:r>
            <a:endParaRPr/>
          </a:p>
        </p:txBody>
      </p:sp>
      <p:pic>
        <p:nvPicPr>
          <p:cNvPr id="275" name="Google Shape;275;p30"/>
          <p:cNvPicPr preferRelativeResize="0"/>
          <p:nvPr/>
        </p:nvPicPr>
        <p:blipFill>
          <a:blip r:embed="rId3">
            <a:alphaModFix/>
          </a:blip>
          <a:stretch>
            <a:fillRect/>
          </a:stretch>
        </p:blipFill>
        <p:spPr>
          <a:xfrm>
            <a:off x="5758975" y="955050"/>
            <a:ext cx="3073326" cy="1941701"/>
          </a:xfrm>
          <a:prstGeom prst="rect">
            <a:avLst/>
          </a:prstGeom>
          <a:noFill/>
          <a:ln>
            <a:noFill/>
          </a:ln>
        </p:spPr>
      </p:pic>
      <p:sp>
        <p:nvSpPr>
          <p:cNvPr id="276" name="Google Shape;276;p30"/>
          <p:cNvSpPr txBox="1"/>
          <p:nvPr/>
        </p:nvSpPr>
        <p:spPr>
          <a:xfrm>
            <a:off x="356700" y="2571750"/>
            <a:ext cx="5465700" cy="16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are billions of websites on the web. However, only 1000 of them have about 99% of the total web visits.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problem of shared language can limit the usage of several sites. </a:t>
            </a:r>
            <a:endParaRPr/>
          </a:p>
        </p:txBody>
      </p:sp>
      <p:sp>
        <p:nvSpPr>
          <p:cNvPr id="277" name="Google Shape;277;p30"/>
          <p:cNvSpPr txBox="1"/>
          <p:nvPr/>
        </p:nvSpPr>
        <p:spPr>
          <a:xfrm>
            <a:off x="448750" y="1070125"/>
            <a:ext cx="4913400" cy="12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txBox="1"/>
          <p:nvPr/>
        </p:nvSpPr>
        <p:spPr>
          <a:xfrm>
            <a:off x="448750" y="1156025"/>
            <a:ext cx="4694700" cy="12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User generated information is a large part of the web. Does that mean it is purely democratic?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you think of ways institutions place restrictions?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Wikipedia</a:t>
            </a:r>
            <a:endParaRPr/>
          </a:p>
        </p:txBody>
      </p:sp>
      <p:pic>
        <p:nvPicPr>
          <p:cNvPr id="284" name="Google Shape;284;p31"/>
          <p:cNvPicPr preferRelativeResize="0"/>
          <p:nvPr/>
        </p:nvPicPr>
        <p:blipFill>
          <a:blip r:embed="rId3">
            <a:alphaModFix/>
          </a:blip>
          <a:stretch>
            <a:fillRect/>
          </a:stretch>
        </p:blipFill>
        <p:spPr>
          <a:xfrm>
            <a:off x="5764851" y="334075"/>
            <a:ext cx="3333100" cy="1696850"/>
          </a:xfrm>
          <a:prstGeom prst="rect">
            <a:avLst/>
          </a:prstGeom>
          <a:noFill/>
          <a:ln>
            <a:noFill/>
          </a:ln>
        </p:spPr>
      </p:pic>
      <p:sp>
        <p:nvSpPr>
          <p:cNvPr id="285" name="Google Shape;285;p31"/>
          <p:cNvSpPr txBox="1"/>
          <p:nvPr/>
        </p:nvSpPr>
        <p:spPr>
          <a:xfrm>
            <a:off x="207050" y="1150050"/>
            <a:ext cx="5557800" cy="14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One of the most used Information website (among the top 10 websites globally) Available in multiple languages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solidFill>
                  <a:schemeClr val="dk2"/>
                </a:solidFill>
              </a:rPr>
              <a:t>600,000 search queries that took users to Wikipedia, at least 400,000 appear only once.</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38% sought popular culture topics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Majority of information obtained from Wikipedia is Non-serious</a:t>
            </a:r>
            <a:endParaRPr>
              <a:solidFill>
                <a:schemeClr val="dk2"/>
              </a:solidFill>
            </a:endParaRPr>
          </a:p>
          <a:p>
            <a:pPr indent="0" lvl="0" marL="45720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86" name="Google Shape;286;p31"/>
          <p:cNvSpPr txBox="1"/>
          <p:nvPr/>
        </p:nvSpPr>
        <p:spPr>
          <a:xfrm>
            <a:off x="6209700" y="2623550"/>
            <a:ext cx="29343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Trust? Accuracy? </a:t>
            </a:r>
            <a:endParaRPr>
              <a:latin typeface="Source Sans Pro"/>
              <a:ea typeface="Source Sans Pro"/>
              <a:cs typeface="Source Sans Pro"/>
              <a:sym typeface="Source Sans Pro"/>
            </a:endParaRPr>
          </a:p>
        </p:txBody>
      </p:sp>
      <p:sp>
        <p:nvSpPr>
          <p:cNvPr id="287" name="Google Shape;287;p31"/>
          <p:cNvSpPr txBox="1"/>
          <p:nvPr/>
        </p:nvSpPr>
        <p:spPr>
          <a:xfrm>
            <a:off x="494775" y="3176475"/>
            <a:ext cx="7398900" cy="16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Websites from government agencies, consumer organizations, hospitals, nongovernmental organizations, professional associations, and universities including Wikipedia demonstrated low credibility standards, provided mostly inaccurate information, and lacked comprehensiveness across all types of LBP. Our findings highlight the need for these organizations to reformulate their treatment recommendations to reflect current evidence in the management of LBP.</a:t>
            </a:r>
            <a:endParaRPr sz="1200"/>
          </a:p>
          <a:p>
            <a:pPr indent="0" lvl="0" marL="0" rtl="0" algn="l">
              <a:spcBef>
                <a:spcPts val="0"/>
              </a:spcBef>
              <a:spcAft>
                <a:spcPts val="0"/>
              </a:spcAft>
              <a:buClr>
                <a:schemeClr val="dk2"/>
              </a:buClr>
              <a:buSzPts val="1100"/>
              <a:buFont typeface="Arial"/>
              <a:buNone/>
            </a:pPr>
            <a:r>
              <a:rPr lang="en"/>
              <a:t>“Credibility, Accuracy, and Comprehensiveness of Internet-Based Information About Low Back Pain: A Systematic Review” - G. Ferriera (2019)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Sociability </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000000"/>
              </a:solidFill>
            </a:endParaRPr>
          </a:p>
        </p:txBody>
      </p:sp>
      <p:pic>
        <p:nvPicPr>
          <p:cNvPr id="66" name="Google Shape;66;p14"/>
          <p:cNvPicPr preferRelativeResize="0"/>
          <p:nvPr/>
        </p:nvPicPr>
        <p:blipFill>
          <a:blip r:embed="rId3">
            <a:alphaModFix/>
          </a:blip>
          <a:stretch>
            <a:fillRect/>
          </a:stretch>
        </p:blipFill>
        <p:spPr>
          <a:xfrm>
            <a:off x="311700" y="1252350"/>
            <a:ext cx="4280724" cy="3050000"/>
          </a:xfrm>
          <a:prstGeom prst="rect">
            <a:avLst/>
          </a:prstGeom>
          <a:noFill/>
          <a:ln>
            <a:noFill/>
          </a:ln>
        </p:spPr>
      </p:pic>
      <p:sp>
        <p:nvSpPr>
          <p:cNvPr id="67" name="Google Shape;67;p14"/>
          <p:cNvSpPr/>
          <p:nvPr/>
        </p:nvSpPr>
        <p:spPr>
          <a:xfrm>
            <a:off x="720650" y="1759250"/>
            <a:ext cx="395700" cy="29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4">
            <a:alphaModFix/>
          </a:blip>
          <a:stretch>
            <a:fillRect/>
          </a:stretch>
        </p:blipFill>
        <p:spPr>
          <a:xfrm>
            <a:off x="4750400" y="1438175"/>
            <a:ext cx="4031826" cy="27444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311700" y="1343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vs Democracy</a:t>
            </a:r>
            <a:endParaRPr/>
          </a:p>
        </p:txBody>
      </p:sp>
      <p:sp>
        <p:nvSpPr>
          <p:cNvPr id="293" name="Google Shape;293;p32"/>
          <p:cNvSpPr txBox="1"/>
          <p:nvPr>
            <p:ph idx="1" type="body"/>
          </p:nvPr>
        </p:nvSpPr>
        <p:spPr>
          <a:xfrm>
            <a:off x="311700" y="646175"/>
            <a:ext cx="86175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We believe that information can get less accurate if its more democratic. Information when controlled by a single organization or entity is more accurate due to the responsibility and backlash of producing misinformation </a:t>
            </a:r>
            <a:endParaRPr>
              <a:solidFill>
                <a:srgbClr val="000000"/>
              </a:solidFill>
            </a:endParaRPr>
          </a:p>
        </p:txBody>
      </p:sp>
      <p:sp>
        <p:nvSpPr>
          <p:cNvPr id="294" name="Google Shape;294;p32"/>
          <p:cNvSpPr/>
          <p:nvPr/>
        </p:nvSpPr>
        <p:spPr>
          <a:xfrm>
            <a:off x="782450" y="1737525"/>
            <a:ext cx="5350800" cy="32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32"/>
          <p:cNvCxnSpPr>
            <a:stCxn id="294" idx="0"/>
            <a:endCxn id="294" idx="2"/>
          </p:cNvCxnSpPr>
          <p:nvPr/>
        </p:nvCxnSpPr>
        <p:spPr>
          <a:xfrm>
            <a:off x="3457850" y="1737525"/>
            <a:ext cx="0" cy="32334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32"/>
          <p:cNvCxnSpPr>
            <a:stCxn id="294" idx="1"/>
            <a:endCxn id="294" idx="3"/>
          </p:cNvCxnSpPr>
          <p:nvPr/>
        </p:nvCxnSpPr>
        <p:spPr>
          <a:xfrm>
            <a:off x="782450" y="3354225"/>
            <a:ext cx="5350800" cy="0"/>
          </a:xfrm>
          <a:prstGeom prst="straightConnector1">
            <a:avLst/>
          </a:prstGeom>
          <a:noFill/>
          <a:ln cap="flat" cmpd="sng" w="9525">
            <a:solidFill>
              <a:schemeClr val="dk2"/>
            </a:solidFill>
            <a:prstDash val="solid"/>
            <a:round/>
            <a:headEnd len="med" w="med" type="none"/>
            <a:tailEnd len="med" w="med" type="none"/>
          </a:ln>
        </p:spPr>
      </p:cxnSp>
      <p:sp>
        <p:nvSpPr>
          <p:cNvPr id="297" name="Google Shape;297;p32"/>
          <p:cNvSpPr txBox="1"/>
          <p:nvPr/>
        </p:nvSpPr>
        <p:spPr>
          <a:xfrm>
            <a:off x="0" y="3354225"/>
            <a:ext cx="16800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Low Credibility</a:t>
            </a:r>
            <a:endParaRPr>
              <a:latin typeface="Source Sans Pro"/>
              <a:ea typeface="Source Sans Pro"/>
              <a:cs typeface="Source Sans Pro"/>
              <a:sym typeface="Source Sans Pro"/>
            </a:endParaRPr>
          </a:p>
        </p:txBody>
      </p:sp>
      <p:sp>
        <p:nvSpPr>
          <p:cNvPr id="298" name="Google Shape;298;p32"/>
          <p:cNvSpPr txBox="1"/>
          <p:nvPr/>
        </p:nvSpPr>
        <p:spPr>
          <a:xfrm>
            <a:off x="5457000" y="3354225"/>
            <a:ext cx="16800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High</a:t>
            </a:r>
            <a:r>
              <a:rPr lang="en">
                <a:latin typeface="Source Sans Pro"/>
                <a:ea typeface="Source Sans Pro"/>
                <a:cs typeface="Source Sans Pro"/>
                <a:sym typeface="Source Sans Pro"/>
              </a:rPr>
              <a:t> Credibility</a:t>
            </a:r>
            <a:endParaRPr>
              <a:latin typeface="Source Sans Pro"/>
              <a:ea typeface="Source Sans Pro"/>
              <a:cs typeface="Source Sans Pro"/>
              <a:sym typeface="Source Sans Pro"/>
            </a:endParaRPr>
          </a:p>
        </p:txBody>
      </p:sp>
      <p:sp>
        <p:nvSpPr>
          <p:cNvPr id="299" name="Google Shape;299;p32"/>
          <p:cNvSpPr txBox="1"/>
          <p:nvPr/>
        </p:nvSpPr>
        <p:spPr>
          <a:xfrm>
            <a:off x="2404850" y="4769275"/>
            <a:ext cx="10530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Democratic</a:t>
            </a:r>
            <a:endParaRPr>
              <a:latin typeface="Source Sans Pro"/>
              <a:ea typeface="Source Sans Pro"/>
              <a:cs typeface="Source Sans Pro"/>
              <a:sym typeface="Source Sans Pro"/>
            </a:endParaRPr>
          </a:p>
        </p:txBody>
      </p:sp>
      <p:sp>
        <p:nvSpPr>
          <p:cNvPr id="300" name="Google Shape;300;p32"/>
          <p:cNvSpPr txBox="1"/>
          <p:nvPr/>
        </p:nvSpPr>
        <p:spPr>
          <a:xfrm>
            <a:off x="3457850" y="1679975"/>
            <a:ext cx="9723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Autocratic</a:t>
            </a:r>
            <a:endParaRPr>
              <a:latin typeface="Source Sans Pro"/>
              <a:ea typeface="Source Sans Pro"/>
              <a:cs typeface="Source Sans Pro"/>
              <a:sym typeface="Source Sans Pro"/>
            </a:endParaRPr>
          </a:p>
        </p:txBody>
      </p:sp>
      <p:sp>
        <p:nvSpPr>
          <p:cNvPr id="301" name="Google Shape;301;p32"/>
          <p:cNvSpPr/>
          <p:nvPr/>
        </p:nvSpPr>
        <p:spPr>
          <a:xfrm>
            <a:off x="3457850" y="3354225"/>
            <a:ext cx="2675400" cy="1616700"/>
          </a:xfrm>
          <a:prstGeom prst="rect">
            <a:avLst/>
          </a:prstGeom>
          <a:solidFill>
            <a:srgbClr val="00FF58">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782450" y="1708750"/>
            <a:ext cx="2675400" cy="1645500"/>
          </a:xfrm>
          <a:prstGeom prst="rect">
            <a:avLst/>
          </a:prstGeom>
          <a:solidFill>
            <a:srgbClr val="E06666">
              <a:alpha val="44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32"/>
          <p:cNvPicPr preferRelativeResize="0"/>
          <p:nvPr/>
        </p:nvPicPr>
        <p:blipFill>
          <a:blip r:embed="rId3">
            <a:alphaModFix/>
          </a:blip>
          <a:stretch>
            <a:fillRect/>
          </a:stretch>
        </p:blipFill>
        <p:spPr>
          <a:xfrm>
            <a:off x="3849075" y="4491126"/>
            <a:ext cx="481349" cy="479800"/>
          </a:xfrm>
          <a:prstGeom prst="rect">
            <a:avLst/>
          </a:prstGeom>
          <a:noFill/>
          <a:ln>
            <a:noFill/>
          </a:ln>
        </p:spPr>
      </p:pic>
      <p:pic>
        <p:nvPicPr>
          <p:cNvPr id="304" name="Google Shape;304;p32"/>
          <p:cNvPicPr preferRelativeResize="0"/>
          <p:nvPr/>
        </p:nvPicPr>
        <p:blipFill>
          <a:blip r:embed="rId4">
            <a:alphaModFix/>
          </a:blip>
          <a:stretch>
            <a:fillRect/>
          </a:stretch>
        </p:blipFill>
        <p:spPr>
          <a:xfrm>
            <a:off x="4093950" y="2211393"/>
            <a:ext cx="1053000" cy="273777"/>
          </a:xfrm>
          <a:prstGeom prst="rect">
            <a:avLst/>
          </a:prstGeom>
          <a:noFill/>
          <a:ln>
            <a:noFill/>
          </a:ln>
        </p:spPr>
      </p:pic>
      <p:pic>
        <p:nvPicPr>
          <p:cNvPr id="305" name="Google Shape;305;p32"/>
          <p:cNvPicPr preferRelativeResize="0"/>
          <p:nvPr/>
        </p:nvPicPr>
        <p:blipFill>
          <a:blip r:embed="rId5">
            <a:alphaModFix/>
          </a:blip>
          <a:stretch>
            <a:fillRect/>
          </a:stretch>
        </p:blipFill>
        <p:spPr>
          <a:xfrm>
            <a:off x="2691375" y="3590104"/>
            <a:ext cx="584775" cy="387575"/>
          </a:xfrm>
          <a:prstGeom prst="rect">
            <a:avLst/>
          </a:prstGeom>
          <a:noFill/>
          <a:ln>
            <a:noFill/>
          </a:ln>
        </p:spPr>
      </p:pic>
      <p:pic>
        <p:nvPicPr>
          <p:cNvPr id="306" name="Google Shape;306;p32"/>
          <p:cNvPicPr preferRelativeResize="0"/>
          <p:nvPr/>
        </p:nvPicPr>
        <p:blipFill>
          <a:blip r:embed="rId6">
            <a:alphaModFix/>
          </a:blip>
          <a:stretch>
            <a:fillRect/>
          </a:stretch>
        </p:blipFill>
        <p:spPr>
          <a:xfrm>
            <a:off x="1926362" y="4103550"/>
            <a:ext cx="387575" cy="387575"/>
          </a:xfrm>
          <a:prstGeom prst="rect">
            <a:avLst/>
          </a:prstGeom>
          <a:noFill/>
          <a:ln>
            <a:noFill/>
          </a:ln>
        </p:spPr>
      </p:pic>
      <p:pic>
        <p:nvPicPr>
          <p:cNvPr id="307" name="Google Shape;307;p32"/>
          <p:cNvPicPr preferRelativeResize="0"/>
          <p:nvPr/>
        </p:nvPicPr>
        <p:blipFill>
          <a:blip r:embed="rId7">
            <a:alphaModFix/>
          </a:blip>
          <a:stretch>
            <a:fillRect/>
          </a:stretch>
        </p:blipFill>
        <p:spPr>
          <a:xfrm>
            <a:off x="5160949" y="1960823"/>
            <a:ext cx="972300" cy="610930"/>
          </a:xfrm>
          <a:prstGeom prst="rect">
            <a:avLst/>
          </a:prstGeom>
          <a:noFill/>
          <a:ln>
            <a:noFill/>
          </a:ln>
        </p:spPr>
      </p:pic>
      <p:pic>
        <p:nvPicPr>
          <p:cNvPr id="308" name="Google Shape;308;p32"/>
          <p:cNvPicPr preferRelativeResize="0"/>
          <p:nvPr/>
        </p:nvPicPr>
        <p:blipFill>
          <a:blip r:embed="rId8">
            <a:alphaModFix/>
          </a:blip>
          <a:stretch>
            <a:fillRect/>
          </a:stretch>
        </p:blipFill>
        <p:spPr>
          <a:xfrm>
            <a:off x="1242692" y="2571738"/>
            <a:ext cx="911620" cy="47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3"/>
          <p:cNvSpPr/>
          <p:nvPr/>
        </p:nvSpPr>
        <p:spPr>
          <a:xfrm>
            <a:off x="782450" y="1737525"/>
            <a:ext cx="5350800" cy="32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33"/>
          <p:cNvCxnSpPr>
            <a:stCxn id="313" idx="0"/>
            <a:endCxn id="313" idx="2"/>
          </p:cNvCxnSpPr>
          <p:nvPr/>
        </p:nvCxnSpPr>
        <p:spPr>
          <a:xfrm>
            <a:off x="3457850" y="1737525"/>
            <a:ext cx="0" cy="32334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33"/>
          <p:cNvCxnSpPr>
            <a:stCxn id="313" idx="1"/>
            <a:endCxn id="313" idx="3"/>
          </p:cNvCxnSpPr>
          <p:nvPr/>
        </p:nvCxnSpPr>
        <p:spPr>
          <a:xfrm>
            <a:off x="782450" y="3354225"/>
            <a:ext cx="5350800" cy="0"/>
          </a:xfrm>
          <a:prstGeom prst="straightConnector1">
            <a:avLst/>
          </a:prstGeom>
          <a:noFill/>
          <a:ln cap="flat" cmpd="sng" w="9525">
            <a:solidFill>
              <a:schemeClr val="dk2"/>
            </a:solidFill>
            <a:prstDash val="solid"/>
            <a:round/>
            <a:headEnd len="med" w="med" type="none"/>
            <a:tailEnd len="med" w="med" type="none"/>
          </a:ln>
        </p:spPr>
      </p:cxnSp>
      <p:sp>
        <p:nvSpPr>
          <p:cNvPr id="316" name="Google Shape;316;p33"/>
          <p:cNvSpPr txBox="1"/>
          <p:nvPr/>
        </p:nvSpPr>
        <p:spPr>
          <a:xfrm>
            <a:off x="0" y="3354225"/>
            <a:ext cx="16800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Low Credibility</a:t>
            </a:r>
            <a:endParaRPr>
              <a:latin typeface="Source Sans Pro"/>
              <a:ea typeface="Source Sans Pro"/>
              <a:cs typeface="Source Sans Pro"/>
              <a:sym typeface="Source Sans Pro"/>
            </a:endParaRPr>
          </a:p>
        </p:txBody>
      </p:sp>
      <p:sp>
        <p:nvSpPr>
          <p:cNvPr id="317" name="Google Shape;317;p33"/>
          <p:cNvSpPr txBox="1"/>
          <p:nvPr/>
        </p:nvSpPr>
        <p:spPr>
          <a:xfrm>
            <a:off x="5457000" y="3354225"/>
            <a:ext cx="16800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High Credibility</a:t>
            </a:r>
            <a:endParaRPr>
              <a:latin typeface="Source Sans Pro"/>
              <a:ea typeface="Source Sans Pro"/>
              <a:cs typeface="Source Sans Pro"/>
              <a:sym typeface="Source Sans Pro"/>
            </a:endParaRPr>
          </a:p>
        </p:txBody>
      </p:sp>
      <p:sp>
        <p:nvSpPr>
          <p:cNvPr id="318" name="Google Shape;318;p33"/>
          <p:cNvSpPr txBox="1"/>
          <p:nvPr/>
        </p:nvSpPr>
        <p:spPr>
          <a:xfrm>
            <a:off x="2404850" y="4769275"/>
            <a:ext cx="10530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Democratic</a:t>
            </a:r>
            <a:endParaRPr>
              <a:latin typeface="Source Sans Pro"/>
              <a:ea typeface="Source Sans Pro"/>
              <a:cs typeface="Source Sans Pro"/>
              <a:sym typeface="Source Sans Pro"/>
            </a:endParaRPr>
          </a:p>
        </p:txBody>
      </p:sp>
      <p:sp>
        <p:nvSpPr>
          <p:cNvPr id="319" name="Google Shape;319;p33"/>
          <p:cNvSpPr txBox="1"/>
          <p:nvPr/>
        </p:nvSpPr>
        <p:spPr>
          <a:xfrm>
            <a:off x="3457850" y="1679975"/>
            <a:ext cx="9723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Autocratic</a:t>
            </a:r>
            <a:endParaRPr>
              <a:latin typeface="Source Sans Pro"/>
              <a:ea typeface="Source Sans Pro"/>
              <a:cs typeface="Source Sans Pro"/>
              <a:sym typeface="Source Sans Pro"/>
            </a:endParaRPr>
          </a:p>
        </p:txBody>
      </p:sp>
      <p:sp>
        <p:nvSpPr>
          <p:cNvPr id="320" name="Google Shape;320;p33"/>
          <p:cNvSpPr/>
          <p:nvPr/>
        </p:nvSpPr>
        <p:spPr>
          <a:xfrm>
            <a:off x="3457850" y="3354225"/>
            <a:ext cx="2675400" cy="1616700"/>
          </a:xfrm>
          <a:prstGeom prst="rect">
            <a:avLst/>
          </a:prstGeom>
          <a:solidFill>
            <a:srgbClr val="00FF58">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782450" y="1708750"/>
            <a:ext cx="2675400" cy="1645500"/>
          </a:xfrm>
          <a:prstGeom prst="rect">
            <a:avLst/>
          </a:prstGeom>
          <a:solidFill>
            <a:srgbClr val="E06666">
              <a:alpha val="44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33"/>
          <p:cNvPicPr preferRelativeResize="0"/>
          <p:nvPr/>
        </p:nvPicPr>
        <p:blipFill>
          <a:blip r:embed="rId3">
            <a:alphaModFix/>
          </a:blip>
          <a:stretch>
            <a:fillRect/>
          </a:stretch>
        </p:blipFill>
        <p:spPr>
          <a:xfrm>
            <a:off x="3849075" y="4491126"/>
            <a:ext cx="481349" cy="479800"/>
          </a:xfrm>
          <a:prstGeom prst="rect">
            <a:avLst/>
          </a:prstGeom>
          <a:noFill/>
          <a:ln>
            <a:noFill/>
          </a:ln>
        </p:spPr>
      </p:pic>
      <p:pic>
        <p:nvPicPr>
          <p:cNvPr id="323" name="Google Shape;323;p33"/>
          <p:cNvPicPr preferRelativeResize="0"/>
          <p:nvPr/>
        </p:nvPicPr>
        <p:blipFill>
          <a:blip r:embed="rId4">
            <a:alphaModFix/>
          </a:blip>
          <a:stretch>
            <a:fillRect/>
          </a:stretch>
        </p:blipFill>
        <p:spPr>
          <a:xfrm>
            <a:off x="4093950" y="2211393"/>
            <a:ext cx="1053000" cy="273777"/>
          </a:xfrm>
          <a:prstGeom prst="rect">
            <a:avLst/>
          </a:prstGeom>
          <a:noFill/>
          <a:ln>
            <a:noFill/>
          </a:ln>
        </p:spPr>
      </p:pic>
      <p:pic>
        <p:nvPicPr>
          <p:cNvPr id="324" name="Google Shape;324;p33"/>
          <p:cNvPicPr preferRelativeResize="0"/>
          <p:nvPr/>
        </p:nvPicPr>
        <p:blipFill>
          <a:blip r:embed="rId5">
            <a:alphaModFix/>
          </a:blip>
          <a:stretch>
            <a:fillRect/>
          </a:stretch>
        </p:blipFill>
        <p:spPr>
          <a:xfrm>
            <a:off x="2691375" y="3590104"/>
            <a:ext cx="584775" cy="387575"/>
          </a:xfrm>
          <a:prstGeom prst="rect">
            <a:avLst/>
          </a:prstGeom>
          <a:noFill/>
          <a:ln>
            <a:noFill/>
          </a:ln>
        </p:spPr>
      </p:pic>
      <p:pic>
        <p:nvPicPr>
          <p:cNvPr id="325" name="Google Shape;325;p33"/>
          <p:cNvPicPr preferRelativeResize="0"/>
          <p:nvPr/>
        </p:nvPicPr>
        <p:blipFill>
          <a:blip r:embed="rId6">
            <a:alphaModFix/>
          </a:blip>
          <a:stretch>
            <a:fillRect/>
          </a:stretch>
        </p:blipFill>
        <p:spPr>
          <a:xfrm>
            <a:off x="1926362" y="4103550"/>
            <a:ext cx="387575" cy="387575"/>
          </a:xfrm>
          <a:prstGeom prst="rect">
            <a:avLst/>
          </a:prstGeom>
          <a:noFill/>
          <a:ln>
            <a:noFill/>
          </a:ln>
        </p:spPr>
      </p:pic>
      <p:pic>
        <p:nvPicPr>
          <p:cNvPr id="326" name="Google Shape;326;p33"/>
          <p:cNvPicPr preferRelativeResize="0"/>
          <p:nvPr/>
        </p:nvPicPr>
        <p:blipFill>
          <a:blip r:embed="rId7">
            <a:alphaModFix/>
          </a:blip>
          <a:stretch>
            <a:fillRect/>
          </a:stretch>
        </p:blipFill>
        <p:spPr>
          <a:xfrm>
            <a:off x="5160949" y="1960823"/>
            <a:ext cx="972300" cy="610930"/>
          </a:xfrm>
          <a:prstGeom prst="rect">
            <a:avLst/>
          </a:prstGeom>
          <a:noFill/>
          <a:ln>
            <a:noFill/>
          </a:ln>
        </p:spPr>
      </p:pic>
      <p:pic>
        <p:nvPicPr>
          <p:cNvPr id="327" name="Google Shape;327;p33"/>
          <p:cNvPicPr preferRelativeResize="0"/>
          <p:nvPr/>
        </p:nvPicPr>
        <p:blipFill>
          <a:blip r:embed="rId8">
            <a:alphaModFix/>
          </a:blip>
          <a:stretch>
            <a:fillRect/>
          </a:stretch>
        </p:blipFill>
        <p:spPr>
          <a:xfrm>
            <a:off x="1242692" y="2571738"/>
            <a:ext cx="911620" cy="479800"/>
          </a:xfrm>
          <a:prstGeom prst="rect">
            <a:avLst/>
          </a:prstGeom>
          <a:noFill/>
          <a:ln>
            <a:noFill/>
          </a:ln>
        </p:spPr>
      </p:pic>
      <p:sp>
        <p:nvSpPr>
          <p:cNvPr id="328" name="Google Shape;328;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Where Do Search Engines Fit 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Engine Uses</a:t>
            </a:r>
            <a:endParaRPr/>
          </a:p>
        </p:txBody>
      </p:sp>
      <p:pic>
        <p:nvPicPr>
          <p:cNvPr id="334" name="Google Shape;334;p34" title="Points scored"/>
          <p:cNvPicPr preferRelativeResize="0"/>
          <p:nvPr/>
        </p:nvPicPr>
        <p:blipFill>
          <a:blip r:embed="rId3">
            <a:alphaModFix/>
          </a:blip>
          <a:stretch>
            <a:fillRect/>
          </a:stretch>
        </p:blipFill>
        <p:spPr>
          <a:xfrm>
            <a:off x="152400" y="1220825"/>
            <a:ext cx="4935624" cy="3051876"/>
          </a:xfrm>
          <a:prstGeom prst="rect">
            <a:avLst/>
          </a:prstGeom>
          <a:noFill/>
          <a:ln>
            <a:noFill/>
          </a:ln>
        </p:spPr>
      </p:pic>
      <p:sp>
        <p:nvSpPr>
          <p:cNvPr id="335" name="Google Shape;335;p34"/>
          <p:cNvSpPr txBox="1"/>
          <p:nvPr/>
        </p:nvSpPr>
        <p:spPr>
          <a:xfrm>
            <a:off x="4992550" y="1335225"/>
            <a:ext cx="3839700" cy="35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Source Sans Pro"/>
                <a:ea typeface="Source Sans Pro"/>
                <a:cs typeface="Source Sans Pro"/>
                <a:sym typeface="Source Sans Pro"/>
              </a:rPr>
              <a:t>Other interesting facts:</a:t>
            </a:r>
            <a:endParaRPr sz="1500">
              <a:latin typeface="Source Sans Pro"/>
              <a:ea typeface="Source Sans Pro"/>
              <a:cs typeface="Source Sans Pro"/>
              <a:sym typeface="Source Sans Pro"/>
            </a:endParaRPr>
          </a:p>
          <a:p>
            <a:pPr indent="-323850" lvl="0" marL="457200" rtl="0" algn="l">
              <a:spcBef>
                <a:spcPts val="0"/>
              </a:spcBef>
              <a:spcAft>
                <a:spcPts val="0"/>
              </a:spcAft>
              <a:buSzPts val="1500"/>
              <a:buFont typeface="Source Sans Pro"/>
              <a:buChar char="●"/>
            </a:pPr>
            <a:r>
              <a:rPr lang="en" sz="1500">
                <a:latin typeface="Source Sans Pro"/>
                <a:ea typeface="Source Sans Pro"/>
                <a:cs typeface="Source Sans Pro"/>
                <a:sym typeface="Source Sans Pro"/>
              </a:rPr>
              <a:t>Around 50% of all search queries are to find a specific website</a:t>
            </a:r>
            <a:endParaRPr sz="1500">
              <a:latin typeface="Source Sans Pro"/>
              <a:ea typeface="Source Sans Pro"/>
              <a:cs typeface="Source Sans Pro"/>
              <a:sym typeface="Source Sans Pro"/>
            </a:endParaRPr>
          </a:p>
          <a:p>
            <a:pPr indent="0" lvl="0" marL="45720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a:p>
            <a:pPr indent="0" lvl="0" marL="0" rtl="0" algn="l">
              <a:spcBef>
                <a:spcPts val="0"/>
              </a:spcBef>
              <a:spcAft>
                <a:spcPts val="0"/>
              </a:spcAft>
              <a:buNone/>
            </a:pPr>
            <a:r>
              <a:rPr b="1" lang="en" sz="1500">
                <a:latin typeface="Source Sans Pro"/>
                <a:ea typeface="Source Sans Pro"/>
                <a:cs typeface="Source Sans Pro"/>
                <a:sym typeface="Source Sans Pro"/>
              </a:rPr>
              <a:t>Conclusions: </a:t>
            </a:r>
            <a:endParaRPr b="1" sz="1500">
              <a:latin typeface="Source Sans Pro"/>
              <a:ea typeface="Source Sans Pro"/>
              <a:cs typeface="Source Sans Pro"/>
              <a:sym typeface="Source Sans Pro"/>
            </a:endParaRPr>
          </a:p>
          <a:p>
            <a:pPr indent="-323850" lvl="0" marL="457200" rtl="0" algn="l">
              <a:spcBef>
                <a:spcPts val="0"/>
              </a:spcBef>
              <a:spcAft>
                <a:spcPts val="0"/>
              </a:spcAft>
              <a:buSzPts val="1500"/>
              <a:buFont typeface="Source Sans Pro"/>
              <a:buChar char="●"/>
            </a:pPr>
            <a:r>
              <a:rPr lang="en" sz="1500">
                <a:latin typeface="Source Sans Pro"/>
                <a:ea typeface="Source Sans Pro"/>
                <a:cs typeface="Source Sans Pro"/>
                <a:sym typeface="Source Sans Pro"/>
              </a:rPr>
              <a:t>Search engines are widespread</a:t>
            </a:r>
            <a:endParaRPr sz="1500">
              <a:latin typeface="Source Sans Pro"/>
              <a:ea typeface="Source Sans Pro"/>
              <a:cs typeface="Source Sans Pro"/>
              <a:sym typeface="Source Sans Pro"/>
            </a:endParaRPr>
          </a:p>
          <a:p>
            <a:pPr indent="-323850" lvl="0" marL="457200" rtl="0" algn="l">
              <a:spcBef>
                <a:spcPts val="0"/>
              </a:spcBef>
              <a:spcAft>
                <a:spcPts val="0"/>
              </a:spcAft>
              <a:buSzPts val="1500"/>
              <a:buFont typeface="Source Sans Pro"/>
              <a:buChar char="●"/>
            </a:pPr>
            <a:r>
              <a:rPr lang="en" sz="1500">
                <a:latin typeface="Source Sans Pro"/>
                <a:ea typeface="Source Sans Pro"/>
                <a:cs typeface="Source Sans Pro"/>
                <a:sym typeface="Source Sans Pro"/>
              </a:rPr>
              <a:t>Only partly for information seeking</a:t>
            </a:r>
            <a:endParaRPr sz="15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Engine Uses</a:t>
            </a:r>
            <a:endParaRPr/>
          </a:p>
        </p:txBody>
      </p:sp>
      <p:sp>
        <p:nvSpPr>
          <p:cNvPr id="341" name="Google Shape;341;p35"/>
          <p:cNvSpPr txBox="1"/>
          <p:nvPr/>
        </p:nvSpPr>
        <p:spPr>
          <a:xfrm>
            <a:off x="4992550" y="1335225"/>
            <a:ext cx="3839700" cy="35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Source Sans Pro"/>
                <a:ea typeface="Source Sans Pro"/>
                <a:cs typeface="Source Sans Pro"/>
                <a:sym typeface="Source Sans Pro"/>
              </a:rPr>
              <a:t>Other interesting facts:</a:t>
            </a:r>
            <a:endParaRPr sz="1500">
              <a:latin typeface="Source Sans Pro"/>
              <a:ea typeface="Source Sans Pro"/>
              <a:cs typeface="Source Sans Pro"/>
              <a:sym typeface="Source Sans Pro"/>
            </a:endParaRPr>
          </a:p>
          <a:p>
            <a:pPr indent="-323850" lvl="0" marL="457200" rtl="0" algn="l">
              <a:spcBef>
                <a:spcPts val="0"/>
              </a:spcBef>
              <a:spcAft>
                <a:spcPts val="0"/>
              </a:spcAft>
              <a:buClr>
                <a:srgbClr val="999999"/>
              </a:buClr>
              <a:buSzPts val="1500"/>
              <a:buFont typeface="Source Sans Pro"/>
              <a:buChar char="●"/>
            </a:pPr>
            <a:r>
              <a:rPr lang="en" sz="1500">
                <a:solidFill>
                  <a:srgbClr val="999999"/>
                </a:solidFill>
                <a:latin typeface="Source Sans Pro"/>
                <a:ea typeface="Source Sans Pro"/>
                <a:cs typeface="Source Sans Pro"/>
                <a:sym typeface="Source Sans Pro"/>
              </a:rPr>
              <a:t>Around 50% of all search queries are to find a specific website</a:t>
            </a:r>
            <a:endParaRPr sz="1500">
              <a:solidFill>
                <a:srgbClr val="999999"/>
              </a:solidFill>
              <a:latin typeface="Source Sans Pro"/>
              <a:ea typeface="Source Sans Pro"/>
              <a:cs typeface="Source Sans Pro"/>
              <a:sym typeface="Source Sans Pro"/>
            </a:endParaRPr>
          </a:p>
          <a:p>
            <a:pPr indent="-323850" lvl="0" marL="457200" rtl="0" algn="l">
              <a:spcBef>
                <a:spcPts val="0"/>
              </a:spcBef>
              <a:spcAft>
                <a:spcPts val="0"/>
              </a:spcAft>
              <a:buClr>
                <a:schemeClr val="dk2"/>
              </a:buClr>
              <a:buSzPts val="1500"/>
              <a:buFont typeface="Source Sans Pro"/>
              <a:buChar char="●"/>
            </a:pPr>
            <a:r>
              <a:rPr lang="en" sz="1500">
                <a:solidFill>
                  <a:schemeClr val="dk2"/>
                </a:solidFill>
                <a:latin typeface="Source Sans Pro"/>
                <a:ea typeface="Source Sans Pro"/>
                <a:cs typeface="Source Sans Pro"/>
                <a:sym typeface="Source Sans Pro"/>
              </a:rPr>
              <a:t>Distribution of topics of search queries don’t depend on social groups</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a:p>
            <a:pPr indent="0" lvl="0" marL="0" rtl="0" algn="l">
              <a:spcBef>
                <a:spcPts val="0"/>
              </a:spcBef>
              <a:spcAft>
                <a:spcPts val="0"/>
              </a:spcAft>
              <a:buNone/>
            </a:pPr>
            <a:r>
              <a:rPr b="1" lang="en" sz="1500">
                <a:latin typeface="Source Sans Pro"/>
                <a:ea typeface="Source Sans Pro"/>
                <a:cs typeface="Source Sans Pro"/>
                <a:sym typeface="Source Sans Pro"/>
              </a:rPr>
              <a:t>Conclusions: </a:t>
            </a:r>
            <a:endParaRPr b="1" sz="1500">
              <a:latin typeface="Source Sans Pro"/>
              <a:ea typeface="Source Sans Pro"/>
              <a:cs typeface="Source Sans Pro"/>
              <a:sym typeface="Source Sans Pro"/>
            </a:endParaRPr>
          </a:p>
          <a:p>
            <a:pPr indent="-323850" lvl="0" marL="457200" rtl="0" algn="l">
              <a:spcBef>
                <a:spcPts val="0"/>
              </a:spcBef>
              <a:spcAft>
                <a:spcPts val="0"/>
              </a:spcAft>
              <a:buClr>
                <a:srgbClr val="999999"/>
              </a:buClr>
              <a:buSzPts val="1500"/>
              <a:buFont typeface="Source Sans Pro"/>
              <a:buChar char="●"/>
            </a:pPr>
            <a:r>
              <a:rPr lang="en" sz="1500">
                <a:solidFill>
                  <a:srgbClr val="999999"/>
                </a:solidFill>
                <a:latin typeface="Source Sans Pro"/>
                <a:ea typeface="Source Sans Pro"/>
                <a:cs typeface="Source Sans Pro"/>
                <a:sym typeface="Source Sans Pro"/>
              </a:rPr>
              <a:t>Search engines are widespread</a:t>
            </a:r>
            <a:endParaRPr sz="1500">
              <a:solidFill>
                <a:srgbClr val="999999"/>
              </a:solidFill>
              <a:latin typeface="Source Sans Pro"/>
              <a:ea typeface="Source Sans Pro"/>
              <a:cs typeface="Source Sans Pro"/>
              <a:sym typeface="Source Sans Pro"/>
            </a:endParaRPr>
          </a:p>
          <a:p>
            <a:pPr indent="-323850" lvl="0" marL="457200" rtl="0" algn="l">
              <a:spcBef>
                <a:spcPts val="0"/>
              </a:spcBef>
              <a:spcAft>
                <a:spcPts val="0"/>
              </a:spcAft>
              <a:buClr>
                <a:srgbClr val="999999"/>
              </a:buClr>
              <a:buSzPts val="1500"/>
              <a:buFont typeface="Source Sans Pro"/>
              <a:buChar char="●"/>
            </a:pPr>
            <a:r>
              <a:rPr lang="en" sz="1500">
                <a:solidFill>
                  <a:srgbClr val="999999"/>
                </a:solidFill>
                <a:latin typeface="Source Sans Pro"/>
                <a:ea typeface="Source Sans Pro"/>
                <a:cs typeface="Source Sans Pro"/>
                <a:sym typeface="Source Sans Pro"/>
              </a:rPr>
              <a:t>Only partly for information seeking</a:t>
            </a:r>
            <a:endParaRPr sz="1500">
              <a:solidFill>
                <a:srgbClr val="999999"/>
              </a:solidFill>
              <a:latin typeface="Source Sans Pro"/>
              <a:ea typeface="Source Sans Pro"/>
              <a:cs typeface="Source Sans Pro"/>
              <a:sym typeface="Source Sans Pro"/>
            </a:endParaRPr>
          </a:p>
          <a:p>
            <a:pPr indent="-323850" lvl="0" marL="457200" rtl="0" algn="l">
              <a:spcBef>
                <a:spcPts val="0"/>
              </a:spcBef>
              <a:spcAft>
                <a:spcPts val="0"/>
              </a:spcAft>
              <a:buSzPts val="1500"/>
              <a:buFont typeface="Source Sans Pro"/>
              <a:buChar char="●"/>
            </a:pPr>
            <a:r>
              <a:rPr lang="en" sz="1500">
                <a:latin typeface="Source Sans Pro"/>
                <a:ea typeface="Source Sans Pro"/>
                <a:cs typeface="Source Sans Pro"/>
                <a:sym typeface="Source Sans Pro"/>
              </a:rPr>
              <a:t>A technology mainly for leisure or consumption</a:t>
            </a:r>
            <a:endParaRPr sz="1500">
              <a:latin typeface="Source Sans Pro"/>
              <a:ea typeface="Source Sans Pro"/>
              <a:cs typeface="Source Sans Pro"/>
              <a:sym typeface="Source Sans Pro"/>
            </a:endParaRPr>
          </a:p>
        </p:txBody>
      </p:sp>
      <p:pic>
        <p:nvPicPr>
          <p:cNvPr id="342" name="Google Shape;342;p35" title="Points scored"/>
          <p:cNvPicPr preferRelativeResize="0"/>
          <p:nvPr/>
        </p:nvPicPr>
        <p:blipFill>
          <a:blip r:embed="rId3">
            <a:alphaModFix/>
          </a:blip>
          <a:stretch>
            <a:fillRect/>
          </a:stretch>
        </p:blipFill>
        <p:spPr>
          <a:xfrm>
            <a:off x="141948" y="1335225"/>
            <a:ext cx="4750662" cy="2937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Characteristics of </a:t>
            </a:r>
            <a:r>
              <a:rPr lang="en"/>
              <a:t>Search Engines</a:t>
            </a:r>
            <a:endParaRPr/>
          </a:p>
        </p:txBody>
      </p:sp>
      <p:sp>
        <p:nvSpPr>
          <p:cNvPr id="348" name="Google Shape;348;p36"/>
          <p:cNvSpPr txBox="1"/>
          <p:nvPr/>
        </p:nvSpPr>
        <p:spPr>
          <a:xfrm>
            <a:off x="311700" y="1356050"/>
            <a:ext cx="3839700" cy="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Source Sans Pro"/>
                <a:ea typeface="Source Sans Pro"/>
                <a:cs typeface="Source Sans Pro"/>
                <a:sym typeface="Source Sans Pro"/>
              </a:rPr>
              <a:t>Shared characteristics</a:t>
            </a:r>
            <a:r>
              <a:rPr b="1" lang="en" sz="1500">
                <a:latin typeface="Source Sans Pro"/>
                <a:ea typeface="Source Sans Pro"/>
                <a:cs typeface="Source Sans Pro"/>
                <a:sym typeface="Source Sans Pro"/>
              </a:rPr>
              <a:t>: </a:t>
            </a:r>
            <a:r>
              <a:rPr lang="en" sz="1500">
                <a:latin typeface="Source Sans Pro"/>
                <a:ea typeface="Source Sans Pro"/>
                <a:cs typeface="Source Sans Pro"/>
                <a:sym typeface="Source Sans Pro"/>
              </a:rPr>
              <a:t>(with other technological systems)</a:t>
            </a:r>
            <a:endParaRPr sz="1500">
              <a:latin typeface="Source Sans Pro"/>
              <a:ea typeface="Source Sans Pro"/>
              <a:cs typeface="Source Sans Pro"/>
              <a:sym typeface="Source Sans Pro"/>
            </a:endParaRPr>
          </a:p>
          <a:p>
            <a:pPr indent="-323850" lvl="0" marL="457200" rtl="0" algn="l">
              <a:spcBef>
                <a:spcPts val="0"/>
              </a:spcBef>
              <a:spcAft>
                <a:spcPts val="0"/>
              </a:spcAft>
              <a:buClr>
                <a:schemeClr val="dk2"/>
              </a:buClr>
              <a:buSzPts val="1500"/>
              <a:buFont typeface="Source Sans Pro"/>
              <a:buChar char="●"/>
            </a:pPr>
            <a:r>
              <a:rPr lang="en" sz="1500">
                <a:solidFill>
                  <a:schemeClr val="dk2"/>
                </a:solidFill>
                <a:latin typeface="Source Sans Pro"/>
                <a:ea typeface="Source Sans Pro"/>
                <a:cs typeface="Source Sans Pro"/>
                <a:sym typeface="Source Sans Pro"/>
              </a:rPr>
              <a:t>Increasingly entangled with social forces.</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p:txBody>
      </p:sp>
      <p:sp>
        <p:nvSpPr>
          <p:cNvPr id="349" name="Google Shape;349;p36"/>
          <p:cNvSpPr txBox="1"/>
          <p:nvPr/>
        </p:nvSpPr>
        <p:spPr>
          <a:xfrm>
            <a:off x="304200" y="2571750"/>
            <a:ext cx="3854700" cy="17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500">
                <a:solidFill>
                  <a:schemeClr val="dk2"/>
                </a:solidFill>
                <a:latin typeface="Source Sans Pro"/>
                <a:ea typeface="Source Sans Pro"/>
                <a:cs typeface="Source Sans Pro"/>
                <a:sym typeface="Source Sans Pro"/>
              </a:rPr>
              <a:t>Unique characteristics: </a:t>
            </a:r>
            <a:endParaRPr sz="1500">
              <a:solidFill>
                <a:srgbClr val="999999"/>
              </a:solidFill>
              <a:latin typeface="Source Sans Pro"/>
              <a:ea typeface="Source Sans Pro"/>
              <a:cs typeface="Source Sans Pro"/>
              <a:sym typeface="Source Sans Pro"/>
            </a:endParaRPr>
          </a:p>
          <a:p>
            <a:pPr indent="-323850" lvl="0" marL="457200" rtl="0" algn="l">
              <a:spcBef>
                <a:spcPts val="0"/>
              </a:spcBef>
              <a:spcAft>
                <a:spcPts val="0"/>
              </a:spcAft>
              <a:buClr>
                <a:schemeClr val="dk2"/>
              </a:buClr>
              <a:buSzPts val="1500"/>
              <a:buFont typeface="Source Sans Pro"/>
              <a:buChar char="●"/>
            </a:pPr>
            <a:r>
              <a:rPr lang="en" sz="1500">
                <a:solidFill>
                  <a:schemeClr val="dk2"/>
                </a:solidFill>
                <a:latin typeface="Source Sans Pro"/>
                <a:ea typeface="Source Sans Pro"/>
                <a:cs typeface="Source Sans Pro"/>
                <a:sym typeface="Source Sans Pro"/>
              </a:rPr>
              <a:t>Rely less on hardware, more on software component</a:t>
            </a:r>
            <a:endParaRPr sz="1500">
              <a:solidFill>
                <a:schemeClr val="dk2"/>
              </a:solidFill>
              <a:latin typeface="Source Sans Pro"/>
              <a:ea typeface="Source Sans Pro"/>
              <a:cs typeface="Source Sans Pro"/>
              <a:sym typeface="Source Sans Pro"/>
            </a:endParaRPr>
          </a:p>
          <a:p>
            <a:pPr indent="-323850" lvl="0" marL="457200" rtl="0" algn="l">
              <a:spcBef>
                <a:spcPts val="0"/>
              </a:spcBef>
              <a:spcAft>
                <a:spcPts val="0"/>
              </a:spcAft>
              <a:buClr>
                <a:schemeClr val="dk2"/>
              </a:buClr>
              <a:buSzPts val="1500"/>
              <a:buFont typeface="Source Sans Pro"/>
              <a:buChar char="●"/>
            </a:pPr>
            <a:r>
              <a:rPr lang="en" sz="1500">
                <a:solidFill>
                  <a:schemeClr val="dk2"/>
                </a:solidFill>
                <a:latin typeface="Source Sans Pro"/>
                <a:ea typeface="Source Sans Pro"/>
                <a:cs typeface="Source Sans Pro"/>
                <a:sym typeface="Source Sans Pro"/>
              </a:rPr>
              <a:t>“Invisible”</a:t>
            </a:r>
            <a:endParaRPr sz="1500">
              <a:solidFill>
                <a:schemeClr val="dk2"/>
              </a:solidFill>
              <a:latin typeface="Source Sans Pro"/>
              <a:ea typeface="Source Sans Pro"/>
              <a:cs typeface="Source Sans Pro"/>
              <a:sym typeface="Source Sans Pro"/>
            </a:endParaRPr>
          </a:p>
          <a:p>
            <a:pPr indent="-323850" lvl="0" marL="457200" rtl="0" algn="l">
              <a:spcBef>
                <a:spcPts val="0"/>
              </a:spcBef>
              <a:spcAft>
                <a:spcPts val="0"/>
              </a:spcAft>
              <a:buClr>
                <a:schemeClr val="dk2"/>
              </a:buClr>
              <a:buSzPts val="1500"/>
              <a:buFont typeface="Source Sans Pro"/>
              <a:buChar char="●"/>
            </a:pPr>
            <a:r>
              <a:rPr lang="en" sz="1500">
                <a:solidFill>
                  <a:schemeClr val="dk2"/>
                </a:solidFill>
                <a:latin typeface="Source Sans Pro"/>
                <a:ea typeface="Source Sans Pro"/>
                <a:cs typeface="Source Sans Pro"/>
                <a:sym typeface="Source Sans Pro"/>
              </a:rPr>
              <a:t>Rely on billions of users’ searches</a:t>
            </a:r>
            <a:endParaRPr>
              <a:latin typeface="Source Sans Pro"/>
              <a:ea typeface="Source Sans Pro"/>
              <a:cs typeface="Source Sans Pro"/>
              <a:sym typeface="Source Sans Pro"/>
            </a:endParaRPr>
          </a:p>
        </p:txBody>
      </p:sp>
      <p:pic>
        <p:nvPicPr>
          <p:cNvPr id="350" name="Google Shape;350;p36"/>
          <p:cNvPicPr preferRelativeResize="0"/>
          <p:nvPr/>
        </p:nvPicPr>
        <p:blipFill>
          <a:blip r:embed="rId3">
            <a:alphaModFix/>
          </a:blip>
          <a:stretch>
            <a:fillRect/>
          </a:stretch>
        </p:blipFill>
        <p:spPr>
          <a:xfrm>
            <a:off x="4463700" y="1068413"/>
            <a:ext cx="4680301" cy="26326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Engines As Gatekeepers</a:t>
            </a:r>
            <a:endParaRPr/>
          </a:p>
        </p:txBody>
      </p:sp>
      <p:pic>
        <p:nvPicPr>
          <p:cNvPr id="356" name="Google Shape;356;p37" title="Points scored"/>
          <p:cNvPicPr preferRelativeResize="0"/>
          <p:nvPr/>
        </p:nvPicPr>
        <p:blipFill>
          <a:blip r:embed="rId3">
            <a:alphaModFix/>
          </a:blip>
          <a:stretch>
            <a:fillRect/>
          </a:stretch>
        </p:blipFill>
        <p:spPr>
          <a:xfrm>
            <a:off x="311700" y="1412350"/>
            <a:ext cx="5132601" cy="3173675"/>
          </a:xfrm>
          <a:prstGeom prst="rect">
            <a:avLst/>
          </a:prstGeom>
          <a:noFill/>
          <a:ln>
            <a:noFill/>
          </a:ln>
        </p:spPr>
      </p:pic>
      <p:sp>
        <p:nvSpPr>
          <p:cNvPr id="357" name="Google Shape;357;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Google</a:t>
            </a:r>
            <a:r>
              <a:rPr lang="en"/>
              <a:t>          As the Gatekeeper</a:t>
            </a:r>
            <a:endParaRPr/>
          </a:p>
        </p:txBody>
      </p:sp>
      <p:sp>
        <p:nvSpPr>
          <p:cNvPr id="358" name="Google Shape;358;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Google          Shapes What We Know</a:t>
            </a:r>
            <a:endParaRPr/>
          </a:p>
        </p:txBody>
      </p:sp>
      <p:sp>
        <p:nvSpPr>
          <p:cNvPr id="359" name="Google Shape;359;p37"/>
          <p:cNvSpPr txBox="1"/>
          <p:nvPr/>
        </p:nvSpPr>
        <p:spPr>
          <a:xfrm>
            <a:off x="5444300" y="1412350"/>
            <a:ext cx="3747900" cy="22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Source Sans Pro"/>
                <a:ea typeface="Source Sans Pro"/>
                <a:cs typeface="Source Sans Pro"/>
                <a:sym typeface="Source Sans Pro"/>
              </a:rPr>
              <a:t>A different Gatekeeper:</a:t>
            </a:r>
            <a:endParaRPr b="1" sz="1500">
              <a:latin typeface="Source Sans Pro"/>
              <a:ea typeface="Source Sans Pro"/>
              <a:cs typeface="Source Sans Pro"/>
              <a:sym typeface="Source Sans Pro"/>
            </a:endParaRPr>
          </a:p>
          <a:p>
            <a:pPr indent="0" lvl="0" marL="0" rtl="0" algn="l">
              <a:spcBef>
                <a:spcPts val="0"/>
              </a:spcBef>
              <a:spcAft>
                <a:spcPts val="0"/>
              </a:spcAft>
              <a:buNone/>
            </a:pPr>
            <a:r>
              <a:t/>
            </a:r>
            <a:endParaRPr b="1" sz="1500">
              <a:latin typeface="Source Sans Pro"/>
              <a:ea typeface="Source Sans Pro"/>
              <a:cs typeface="Source Sans Pro"/>
              <a:sym typeface="Source Sans Pro"/>
            </a:endParaRPr>
          </a:p>
          <a:p>
            <a:pPr indent="-323850" lvl="0" marL="457200" rtl="0" algn="l">
              <a:spcBef>
                <a:spcPts val="0"/>
              </a:spcBef>
              <a:spcAft>
                <a:spcPts val="0"/>
              </a:spcAft>
              <a:buSzPts val="1500"/>
              <a:buFont typeface="Source Sans Pro"/>
              <a:buChar char="●"/>
            </a:pPr>
            <a:r>
              <a:rPr lang="en" sz="1500">
                <a:latin typeface="Source Sans Pro"/>
                <a:ea typeface="Source Sans Pro"/>
                <a:cs typeface="Source Sans Pro"/>
                <a:sym typeface="Source Sans Pro"/>
              </a:rPr>
              <a:t>The whole infrastructure of the Web is available to everyone</a:t>
            </a:r>
            <a:endParaRPr sz="1500">
              <a:latin typeface="Source Sans Pro"/>
              <a:ea typeface="Source Sans Pro"/>
              <a:cs typeface="Source Sans Pro"/>
              <a:sym typeface="Source Sans Pro"/>
            </a:endParaRPr>
          </a:p>
          <a:p>
            <a:pPr indent="0" lvl="0" marL="457200" rtl="0" algn="l">
              <a:spcBef>
                <a:spcPts val="0"/>
              </a:spcBef>
              <a:spcAft>
                <a:spcPts val="0"/>
              </a:spcAft>
              <a:buNone/>
            </a:pPr>
            <a:r>
              <a:t/>
            </a:r>
            <a:endParaRPr sz="1500">
              <a:latin typeface="Source Sans Pro"/>
              <a:ea typeface="Source Sans Pro"/>
              <a:cs typeface="Source Sans Pro"/>
              <a:sym typeface="Source Sans Pro"/>
            </a:endParaRPr>
          </a:p>
          <a:p>
            <a:pPr indent="-323850" lvl="0" marL="457200" rtl="0" algn="l">
              <a:spcBef>
                <a:spcPts val="0"/>
              </a:spcBef>
              <a:spcAft>
                <a:spcPts val="0"/>
              </a:spcAft>
              <a:buSzPts val="1500"/>
              <a:buFont typeface="Source Sans Pro"/>
              <a:buChar char="●"/>
            </a:pPr>
            <a:r>
              <a:rPr lang="en" sz="1500">
                <a:latin typeface="Source Sans Pro"/>
                <a:ea typeface="Source Sans Pro"/>
                <a:cs typeface="Source Sans Pro"/>
                <a:sym typeface="Source Sans Pro"/>
              </a:rPr>
              <a:t>Google provides little content</a:t>
            </a:r>
            <a:endParaRPr sz="1500">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5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35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Autocracy/Democracy Google</a:t>
            </a:r>
            <a:endParaRPr/>
          </a:p>
        </p:txBody>
      </p:sp>
      <p:pic>
        <p:nvPicPr>
          <p:cNvPr id="365" name="Google Shape;365;p38"/>
          <p:cNvPicPr preferRelativeResize="0"/>
          <p:nvPr/>
        </p:nvPicPr>
        <p:blipFill>
          <a:blip r:embed="rId3">
            <a:alphaModFix/>
          </a:blip>
          <a:stretch>
            <a:fillRect/>
          </a:stretch>
        </p:blipFill>
        <p:spPr>
          <a:xfrm>
            <a:off x="3024175" y="972050"/>
            <a:ext cx="3095625" cy="1476375"/>
          </a:xfrm>
          <a:prstGeom prst="rect">
            <a:avLst/>
          </a:prstGeom>
          <a:noFill/>
          <a:ln>
            <a:noFill/>
          </a:ln>
        </p:spPr>
      </p:pic>
      <p:sp>
        <p:nvSpPr>
          <p:cNvPr id="366" name="Google Shape;366;p38"/>
          <p:cNvSpPr txBox="1"/>
          <p:nvPr/>
        </p:nvSpPr>
        <p:spPr>
          <a:xfrm>
            <a:off x="61975" y="2598300"/>
            <a:ext cx="4509900" cy="224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500">
                <a:latin typeface="Source Sans Pro"/>
                <a:ea typeface="Source Sans Pro"/>
                <a:cs typeface="Source Sans Pro"/>
                <a:sym typeface="Source Sans Pro"/>
              </a:rPr>
              <a:t>Autocracy</a:t>
            </a:r>
            <a:endParaRPr b="1" sz="1500">
              <a:latin typeface="Source Sans Pro"/>
              <a:ea typeface="Source Sans Pro"/>
              <a:cs typeface="Source Sans Pro"/>
              <a:sym typeface="Source Sans Pro"/>
            </a:endParaRPr>
          </a:p>
          <a:p>
            <a:pPr indent="0" lvl="0" marL="0" rtl="0" algn="l">
              <a:spcBef>
                <a:spcPts val="0"/>
              </a:spcBef>
              <a:spcAft>
                <a:spcPts val="0"/>
              </a:spcAft>
              <a:buNone/>
            </a:pPr>
            <a:r>
              <a:t/>
            </a:r>
            <a:endParaRPr b="1" sz="1500">
              <a:latin typeface="Source Sans Pro"/>
              <a:ea typeface="Source Sans Pro"/>
              <a:cs typeface="Source Sans Pro"/>
              <a:sym typeface="Source Sans Pro"/>
            </a:endParaRPr>
          </a:p>
          <a:p>
            <a:pPr indent="0" lvl="0" marL="914400" rtl="0" algn="r">
              <a:spcBef>
                <a:spcPts val="0"/>
              </a:spcBef>
              <a:spcAft>
                <a:spcPts val="0"/>
              </a:spcAft>
              <a:buNone/>
            </a:pPr>
            <a:r>
              <a:rPr lang="en" sz="1500">
                <a:latin typeface="Source Sans Pro"/>
                <a:ea typeface="Source Sans Pro"/>
                <a:cs typeface="Source Sans Pro"/>
                <a:sym typeface="Source Sans Pro"/>
              </a:rPr>
              <a:t>The algorithm is not transparent</a:t>
            </a:r>
            <a:endParaRPr sz="1500">
              <a:latin typeface="Source Sans Pro"/>
              <a:ea typeface="Source Sans Pro"/>
              <a:cs typeface="Source Sans Pro"/>
              <a:sym typeface="Source Sans Pro"/>
            </a:endParaRPr>
          </a:p>
          <a:p>
            <a:pPr indent="0" lvl="0" marL="914400" rtl="0" algn="l">
              <a:spcBef>
                <a:spcPts val="0"/>
              </a:spcBef>
              <a:spcAft>
                <a:spcPts val="0"/>
              </a:spcAft>
              <a:buNone/>
            </a:pPr>
            <a:r>
              <a:t/>
            </a:r>
            <a:endParaRPr sz="1500">
              <a:latin typeface="Source Sans Pro"/>
              <a:ea typeface="Source Sans Pro"/>
              <a:cs typeface="Source Sans Pro"/>
              <a:sym typeface="Source Sans Pro"/>
            </a:endParaRPr>
          </a:p>
          <a:p>
            <a:pPr indent="0" lvl="0" marL="914400" rtl="0" algn="r">
              <a:spcBef>
                <a:spcPts val="0"/>
              </a:spcBef>
              <a:spcAft>
                <a:spcPts val="0"/>
              </a:spcAft>
              <a:buNone/>
            </a:pPr>
            <a:r>
              <a:rPr lang="en" sz="1500">
                <a:latin typeface="Source Sans Pro"/>
                <a:ea typeface="Source Sans Pro"/>
                <a:cs typeface="Source Sans Pro"/>
                <a:sym typeface="Source Sans Pro"/>
              </a:rPr>
              <a:t>Web is a public place, not Google’s own</a:t>
            </a:r>
            <a:endParaRPr sz="1500">
              <a:latin typeface="Source Sans Pro"/>
              <a:ea typeface="Source Sans Pro"/>
              <a:cs typeface="Source Sans Pro"/>
              <a:sym typeface="Source Sans Pro"/>
            </a:endParaRPr>
          </a:p>
          <a:p>
            <a:pPr indent="0" lvl="0" marL="914400" rtl="0" algn="r">
              <a:spcBef>
                <a:spcPts val="0"/>
              </a:spcBef>
              <a:spcAft>
                <a:spcPts val="0"/>
              </a:spcAft>
              <a:buNone/>
            </a:pPr>
            <a:r>
              <a:t/>
            </a:r>
            <a:endParaRPr sz="1500">
              <a:latin typeface="Source Sans Pro"/>
              <a:ea typeface="Source Sans Pro"/>
              <a:cs typeface="Source Sans Pro"/>
              <a:sym typeface="Source Sans Pro"/>
            </a:endParaRPr>
          </a:p>
          <a:p>
            <a:pPr indent="0" lvl="0" marL="914400" rtl="0" algn="r">
              <a:spcBef>
                <a:spcPts val="0"/>
              </a:spcBef>
              <a:spcAft>
                <a:spcPts val="0"/>
              </a:spcAft>
              <a:buNone/>
            </a:pPr>
            <a:r>
              <a:rPr lang="en" sz="1500">
                <a:latin typeface="Source Sans Pro"/>
                <a:ea typeface="Source Sans Pro"/>
                <a:cs typeface="Source Sans Pro"/>
                <a:sym typeface="Source Sans Pro"/>
              </a:rPr>
              <a:t>Sponsored results are at the top </a:t>
            </a:r>
            <a:endParaRPr sz="1500">
              <a:latin typeface="Source Sans Pro"/>
              <a:ea typeface="Source Sans Pro"/>
              <a:cs typeface="Source Sans Pro"/>
              <a:sym typeface="Source Sans Pro"/>
            </a:endParaRPr>
          </a:p>
          <a:p>
            <a:pPr indent="0" lvl="0" marL="914400" rtl="0" algn="l">
              <a:spcBef>
                <a:spcPts val="0"/>
              </a:spcBef>
              <a:spcAft>
                <a:spcPts val="0"/>
              </a:spcAft>
              <a:buNone/>
            </a:pPr>
            <a:r>
              <a:t/>
            </a:r>
            <a:endParaRPr sz="1500">
              <a:latin typeface="Source Sans Pro"/>
              <a:ea typeface="Source Sans Pro"/>
              <a:cs typeface="Source Sans Pro"/>
              <a:sym typeface="Source Sans Pro"/>
            </a:endParaRPr>
          </a:p>
          <a:p>
            <a:pPr indent="0" lvl="0" marL="914400" rtl="0" algn="l">
              <a:spcBef>
                <a:spcPts val="0"/>
              </a:spcBef>
              <a:spcAft>
                <a:spcPts val="0"/>
              </a:spcAft>
              <a:buNone/>
            </a:pPr>
            <a:r>
              <a:t/>
            </a:r>
            <a:endParaRPr sz="1500">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p:txBody>
      </p:sp>
      <p:sp>
        <p:nvSpPr>
          <p:cNvPr id="367" name="Google Shape;367;p38"/>
          <p:cNvSpPr txBox="1"/>
          <p:nvPr/>
        </p:nvSpPr>
        <p:spPr>
          <a:xfrm>
            <a:off x="4572000" y="2598300"/>
            <a:ext cx="4403400" cy="22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Source Sans Pro"/>
                <a:ea typeface="Source Sans Pro"/>
                <a:cs typeface="Source Sans Pro"/>
                <a:sym typeface="Source Sans Pro"/>
              </a:rPr>
              <a:t>Democracy</a:t>
            </a:r>
            <a:endParaRPr b="1" sz="1500">
              <a:latin typeface="Source Sans Pro"/>
              <a:ea typeface="Source Sans Pro"/>
              <a:cs typeface="Source Sans Pro"/>
              <a:sym typeface="Source Sans Pro"/>
            </a:endParaRPr>
          </a:p>
          <a:p>
            <a:pPr indent="0" lvl="0" marL="0" rtl="0" algn="l">
              <a:spcBef>
                <a:spcPts val="0"/>
              </a:spcBef>
              <a:spcAft>
                <a:spcPts val="0"/>
              </a:spcAft>
              <a:buNone/>
            </a:pPr>
            <a:r>
              <a:t/>
            </a:r>
            <a:endParaRPr b="1" sz="1500">
              <a:latin typeface="Source Sans Pro"/>
              <a:ea typeface="Source Sans Pro"/>
              <a:cs typeface="Source Sans Pro"/>
              <a:sym typeface="Source Sans Pro"/>
            </a:endParaRPr>
          </a:p>
          <a:p>
            <a:pPr indent="0" lvl="0" marL="0" rtl="0" algn="l">
              <a:spcBef>
                <a:spcPts val="0"/>
              </a:spcBef>
              <a:spcAft>
                <a:spcPts val="0"/>
              </a:spcAft>
              <a:buNone/>
            </a:pPr>
            <a:r>
              <a:rPr lang="en" sz="1500">
                <a:latin typeface="Source Sans Pro"/>
                <a:ea typeface="Source Sans Pro"/>
                <a:cs typeface="Source Sans Pro"/>
                <a:sym typeface="Source Sans Pro"/>
              </a:rPr>
              <a:t>The algorithm is neutral</a:t>
            </a:r>
            <a:endParaRPr sz="1500">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a:p>
            <a:pPr indent="0" lvl="0" marL="0" rtl="0" algn="l">
              <a:spcBef>
                <a:spcPts val="0"/>
              </a:spcBef>
              <a:spcAft>
                <a:spcPts val="0"/>
              </a:spcAft>
              <a:buNone/>
            </a:pPr>
            <a:r>
              <a:rPr lang="en" sz="1500">
                <a:latin typeface="Source Sans Pro"/>
                <a:ea typeface="Source Sans Pro"/>
                <a:cs typeface="Source Sans Pro"/>
                <a:sym typeface="Source Sans Pro"/>
              </a:rPr>
              <a:t>A click to one web counts as a “vote” </a:t>
            </a:r>
            <a:endParaRPr sz="1500">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a:p>
            <a:pPr indent="0" lvl="0" marL="0" rtl="0" algn="l">
              <a:spcBef>
                <a:spcPts val="0"/>
              </a:spcBef>
              <a:spcAft>
                <a:spcPts val="0"/>
              </a:spcAft>
              <a:buNone/>
            </a:pPr>
            <a:r>
              <a:rPr lang="en" sz="1500">
                <a:latin typeface="Source Sans Pro"/>
                <a:ea typeface="Source Sans Pro"/>
                <a:cs typeface="Source Sans Pro"/>
                <a:sym typeface="Source Sans Pro"/>
              </a:rPr>
              <a:t>Sponsored results are separated</a:t>
            </a:r>
            <a:endParaRPr sz="1500">
              <a:latin typeface="Source Sans Pro"/>
              <a:ea typeface="Source Sans Pro"/>
              <a:cs typeface="Source Sans Pro"/>
              <a:sym typeface="Source Sans Pro"/>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p:txBody>
      </p:sp>
      <p:cxnSp>
        <p:nvCxnSpPr>
          <p:cNvPr id="368" name="Google Shape;368;p38"/>
          <p:cNvCxnSpPr/>
          <p:nvPr/>
        </p:nvCxnSpPr>
        <p:spPr>
          <a:xfrm flipH="1">
            <a:off x="4565100" y="1068425"/>
            <a:ext cx="6900" cy="3331500"/>
          </a:xfrm>
          <a:prstGeom prst="straightConnector1">
            <a:avLst/>
          </a:prstGeom>
          <a:noFill/>
          <a:ln cap="flat" cmpd="sng" w="9525">
            <a:solidFill>
              <a:schemeClr val="dk2"/>
            </a:solidFill>
            <a:prstDash val="solid"/>
            <a:round/>
            <a:headEnd len="med" w="med" type="none"/>
            <a:tailEnd len="med" w="med" type="none"/>
          </a:ln>
        </p:spPr>
      </p:cxnSp>
      <p:sp>
        <p:nvSpPr>
          <p:cNvPr id="369" name="Google Shape;369;p38"/>
          <p:cNvSpPr txBox="1"/>
          <p:nvPr/>
        </p:nvSpPr>
        <p:spPr>
          <a:xfrm>
            <a:off x="1530288" y="4399925"/>
            <a:ext cx="6083400" cy="4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Google’s dominant position is based on users’ contribution</a:t>
            </a:r>
            <a:endParaRPr>
              <a:latin typeface="Source Sans Pro"/>
              <a:ea typeface="Source Sans Pro"/>
              <a:cs typeface="Source Sans Pro"/>
              <a:sym typeface="Source Sans Pro"/>
            </a:endParaRPr>
          </a:p>
          <a:p>
            <a:pPr indent="0" lvl="0" marL="0" rtl="0" algn="ctr">
              <a:spcBef>
                <a:spcPts val="0"/>
              </a:spcBef>
              <a:spcAft>
                <a:spcPts val="0"/>
              </a:spcAft>
              <a:buNone/>
            </a:pPr>
            <a:r>
              <a:rPr lang="en">
                <a:latin typeface="Source Sans Pro"/>
                <a:ea typeface="Source Sans Pro"/>
                <a:cs typeface="Source Sans Pro"/>
                <a:sym typeface="Source Sans Pro"/>
              </a:rPr>
              <a:t>Use of Google reinforces its dominant position</a:t>
            </a:r>
            <a:endParaRPr>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Tethered Togetherness</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75" name="Google Shape;75;p15"/>
          <p:cNvPicPr preferRelativeResize="0"/>
          <p:nvPr/>
        </p:nvPicPr>
        <p:blipFill>
          <a:blip r:embed="rId3">
            <a:alphaModFix/>
          </a:blip>
          <a:stretch>
            <a:fillRect/>
          </a:stretch>
        </p:blipFill>
        <p:spPr>
          <a:xfrm>
            <a:off x="596988" y="2291238"/>
            <a:ext cx="2238375" cy="2047875"/>
          </a:xfrm>
          <a:prstGeom prst="rect">
            <a:avLst/>
          </a:prstGeom>
          <a:noFill/>
          <a:ln>
            <a:noFill/>
          </a:ln>
        </p:spPr>
      </p:pic>
      <p:sp>
        <p:nvSpPr>
          <p:cNvPr id="76" name="Google Shape;76;p15"/>
          <p:cNvSpPr txBox="1"/>
          <p:nvPr/>
        </p:nvSpPr>
        <p:spPr>
          <a:xfrm>
            <a:off x="560575" y="1301479"/>
            <a:ext cx="3045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Sender</a:t>
            </a:r>
            <a:r>
              <a:rPr lang="en">
                <a:latin typeface="Source Sans Pro"/>
                <a:ea typeface="Source Sans Pro"/>
                <a:cs typeface="Source Sans Pro"/>
                <a:sym typeface="Source Sans Pro"/>
              </a:rPr>
              <a:t> : Selective self-presentation via text, image/video …</a:t>
            </a:r>
            <a:endParaRPr>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Facebook Page </a:t>
            </a:r>
            <a:r>
              <a:rPr lang="en">
                <a:latin typeface="Source Sans Pro"/>
                <a:ea typeface="Source Sans Pro"/>
                <a:cs typeface="Source Sans Pro"/>
                <a:sym typeface="Source Sans Pro"/>
              </a:rPr>
              <a:t>= Means of presenting the self</a:t>
            </a:r>
            <a:endParaRPr>
              <a:latin typeface="Source Sans Pro"/>
              <a:ea typeface="Source Sans Pro"/>
              <a:cs typeface="Source Sans Pro"/>
              <a:sym typeface="Source Sans Pro"/>
            </a:endParaRPr>
          </a:p>
        </p:txBody>
      </p:sp>
      <p:pic>
        <p:nvPicPr>
          <p:cNvPr id="77" name="Google Shape;77;p15"/>
          <p:cNvPicPr preferRelativeResize="0"/>
          <p:nvPr/>
        </p:nvPicPr>
        <p:blipFill>
          <a:blip r:embed="rId4">
            <a:alphaModFix/>
          </a:blip>
          <a:stretch>
            <a:fillRect/>
          </a:stretch>
        </p:blipFill>
        <p:spPr>
          <a:xfrm>
            <a:off x="5662882" y="2159395"/>
            <a:ext cx="1513925" cy="1007450"/>
          </a:xfrm>
          <a:prstGeom prst="rect">
            <a:avLst/>
          </a:prstGeom>
          <a:noFill/>
          <a:ln>
            <a:noFill/>
          </a:ln>
        </p:spPr>
      </p:pic>
      <p:cxnSp>
        <p:nvCxnSpPr>
          <p:cNvPr id="78" name="Google Shape;78;p15"/>
          <p:cNvCxnSpPr/>
          <p:nvPr/>
        </p:nvCxnSpPr>
        <p:spPr>
          <a:xfrm flipH="1" rot="10800000">
            <a:off x="3113375" y="2647825"/>
            <a:ext cx="2083200" cy="15300"/>
          </a:xfrm>
          <a:prstGeom prst="straightConnector1">
            <a:avLst/>
          </a:prstGeom>
          <a:noFill/>
          <a:ln cap="flat" cmpd="sng" w="9525">
            <a:solidFill>
              <a:schemeClr val="dk2"/>
            </a:solidFill>
            <a:prstDash val="solid"/>
            <a:round/>
            <a:headEnd len="med" w="med" type="none"/>
            <a:tailEnd len="med" w="med" type="triangle"/>
          </a:ln>
        </p:spPr>
      </p:cxnSp>
      <p:sp>
        <p:nvSpPr>
          <p:cNvPr id="79" name="Google Shape;79;p15"/>
          <p:cNvSpPr txBox="1"/>
          <p:nvPr/>
        </p:nvSpPr>
        <p:spPr>
          <a:xfrm>
            <a:off x="5173800" y="1395875"/>
            <a:ext cx="24921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Receiver/Audience : </a:t>
            </a:r>
            <a:r>
              <a:rPr lang="en">
                <a:latin typeface="Source Sans Pro"/>
                <a:ea typeface="Source Sans Pro"/>
                <a:cs typeface="Source Sans Pro"/>
                <a:sym typeface="Source Sans Pro"/>
              </a:rPr>
              <a:t>Interprets the staged self by interaction</a:t>
            </a:r>
            <a:endParaRPr>
              <a:latin typeface="Source Sans Pro"/>
              <a:ea typeface="Source Sans Pro"/>
              <a:cs typeface="Source Sans Pro"/>
              <a:sym typeface="Source Sans Pro"/>
            </a:endParaRPr>
          </a:p>
        </p:txBody>
      </p:sp>
      <p:cxnSp>
        <p:nvCxnSpPr>
          <p:cNvPr id="80" name="Google Shape;80;p15"/>
          <p:cNvCxnSpPr/>
          <p:nvPr/>
        </p:nvCxnSpPr>
        <p:spPr>
          <a:xfrm flipH="1">
            <a:off x="3105975" y="3110050"/>
            <a:ext cx="2014800" cy="7500"/>
          </a:xfrm>
          <a:prstGeom prst="straightConnector1">
            <a:avLst/>
          </a:prstGeom>
          <a:noFill/>
          <a:ln cap="flat" cmpd="sng" w="9525">
            <a:solidFill>
              <a:schemeClr val="dk2"/>
            </a:solidFill>
            <a:prstDash val="solid"/>
            <a:round/>
            <a:headEnd len="med" w="med" type="none"/>
            <a:tailEnd len="med" w="med" type="triangle"/>
          </a:ln>
        </p:spPr>
      </p:cxnSp>
      <p:sp>
        <p:nvSpPr>
          <p:cNvPr id="81" name="Google Shape;81;p15"/>
          <p:cNvSpPr txBox="1"/>
          <p:nvPr/>
        </p:nvSpPr>
        <p:spPr>
          <a:xfrm>
            <a:off x="3120950" y="3329725"/>
            <a:ext cx="1954500" cy="10074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Audiences are active and the performer monitors the response by audiences</a:t>
            </a:r>
            <a:endParaRPr>
              <a:latin typeface="Source Sans Pro"/>
              <a:ea typeface="Source Sans Pro"/>
              <a:cs typeface="Source Sans Pro"/>
              <a:sym typeface="Source Sans Pro"/>
            </a:endParaRPr>
          </a:p>
        </p:txBody>
      </p:sp>
      <p:sp>
        <p:nvSpPr>
          <p:cNvPr id="82" name="Google Shape;82;p15"/>
          <p:cNvSpPr txBox="1"/>
          <p:nvPr/>
        </p:nvSpPr>
        <p:spPr>
          <a:xfrm>
            <a:off x="3202375" y="2030750"/>
            <a:ext cx="2238300" cy="5409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Often Asynchronous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Mediated Encounter</a:t>
            </a:r>
            <a:endParaRPr>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Tethered Togetherness</a:t>
            </a:r>
            <a:endParaRPr/>
          </a:p>
        </p:txBody>
      </p:sp>
      <p:pic>
        <p:nvPicPr>
          <p:cNvPr id="88" name="Google Shape;88;p16"/>
          <p:cNvPicPr preferRelativeResize="0"/>
          <p:nvPr/>
        </p:nvPicPr>
        <p:blipFill>
          <a:blip r:embed="rId3">
            <a:alphaModFix/>
          </a:blip>
          <a:stretch>
            <a:fillRect/>
          </a:stretch>
        </p:blipFill>
        <p:spPr>
          <a:xfrm>
            <a:off x="4854675" y="2158850"/>
            <a:ext cx="2857500" cy="1600200"/>
          </a:xfrm>
          <a:prstGeom prst="rect">
            <a:avLst/>
          </a:prstGeom>
          <a:noFill/>
          <a:ln>
            <a:noFill/>
          </a:ln>
        </p:spPr>
      </p:pic>
      <p:sp>
        <p:nvSpPr>
          <p:cNvPr id="89" name="Google Shape;89;p16"/>
          <p:cNvSpPr txBox="1"/>
          <p:nvPr/>
        </p:nvSpPr>
        <p:spPr>
          <a:xfrm>
            <a:off x="4778475" y="1270449"/>
            <a:ext cx="30099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Weberian Cage but not “Iron Cage”</a:t>
            </a:r>
            <a:endParaRPr b="1" sz="1800">
              <a:latin typeface="Source Sans Pro"/>
              <a:ea typeface="Source Sans Pro"/>
              <a:cs typeface="Source Sans Pro"/>
              <a:sym typeface="Source Sans Pro"/>
            </a:endParaRPr>
          </a:p>
        </p:txBody>
      </p:sp>
      <p:sp>
        <p:nvSpPr>
          <p:cNvPr id="90" name="Google Shape;90;p16"/>
          <p:cNvSpPr txBox="1"/>
          <p:nvPr/>
        </p:nvSpPr>
        <p:spPr>
          <a:xfrm>
            <a:off x="477225" y="1564250"/>
            <a:ext cx="3870900" cy="219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Social Media use constitutes Tethered Togetherness</a:t>
            </a:r>
            <a:endParaRPr sz="1800">
              <a:latin typeface="Source Sans Pro"/>
              <a:ea typeface="Source Sans Pro"/>
              <a:cs typeface="Source Sans Pro"/>
              <a:sym typeface="Source Sans Pro"/>
            </a:endParaRPr>
          </a:p>
          <a:p>
            <a:pPr indent="0" lvl="0" marL="457200" rtl="0" algn="l">
              <a:spcBef>
                <a:spcPts val="0"/>
              </a:spcBef>
              <a:spcAft>
                <a:spcPts val="0"/>
              </a:spcAft>
              <a:buNone/>
            </a:pPr>
            <a:r>
              <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Multiple Interdepencies between people in various different roles = Durkheim’s “Organic Solidarity”</a:t>
            </a:r>
            <a:endParaRPr sz="18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582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Spread of Social Media</a:t>
            </a:r>
            <a:endParaRPr/>
          </a:p>
        </p:txBody>
      </p:sp>
      <p:sp>
        <p:nvSpPr>
          <p:cNvPr id="96" name="Google Shape;9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7" name="Google Shape;97;p17"/>
          <p:cNvSpPr/>
          <p:nvPr/>
        </p:nvSpPr>
        <p:spPr>
          <a:xfrm>
            <a:off x="901450" y="2445750"/>
            <a:ext cx="3670500" cy="2520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 name="Google Shape;98;p17"/>
          <p:cNvCxnSpPr/>
          <p:nvPr/>
        </p:nvCxnSpPr>
        <p:spPr>
          <a:xfrm rot="10800000">
            <a:off x="1246088" y="2047250"/>
            <a:ext cx="0" cy="464100"/>
          </a:xfrm>
          <a:prstGeom prst="straightConnector1">
            <a:avLst/>
          </a:prstGeom>
          <a:noFill/>
          <a:ln cap="flat" cmpd="sng" w="9525">
            <a:solidFill>
              <a:schemeClr val="dk2"/>
            </a:solidFill>
            <a:prstDash val="solid"/>
            <a:round/>
            <a:headEnd len="med" w="med" type="none"/>
            <a:tailEnd len="med" w="med" type="none"/>
          </a:ln>
        </p:spPr>
      </p:cxnSp>
      <p:pic>
        <p:nvPicPr>
          <p:cNvPr id="99" name="Google Shape;99;p17"/>
          <p:cNvPicPr preferRelativeResize="0"/>
          <p:nvPr/>
        </p:nvPicPr>
        <p:blipFill>
          <a:blip r:embed="rId3">
            <a:alphaModFix/>
          </a:blip>
          <a:stretch>
            <a:fillRect/>
          </a:stretch>
        </p:blipFill>
        <p:spPr>
          <a:xfrm>
            <a:off x="934413" y="1445398"/>
            <a:ext cx="623381" cy="623400"/>
          </a:xfrm>
          <a:prstGeom prst="rect">
            <a:avLst/>
          </a:prstGeom>
          <a:noFill/>
          <a:ln>
            <a:noFill/>
          </a:ln>
        </p:spPr>
      </p:pic>
      <p:cxnSp>
        <p:nvCxnSpPr>
          <p:cNvPr id="100" name="Google Shape;100;p17"/>
          <p:cNvCxnSpPr/>
          <p:nvPr/>
        </p:nvCxnSpPr>
        <p:spPr>
          <a:xfrm rot="10800000">
            <a:off x="1942013" y="2628625"/>
            <a:ext cx="0" cy="464100"/>
          </a:xfrm>
          <a:prstGeom prst="straightConnector1">
            <a:avLst/>
          </a:prstGeom>
          <a:noFill/>
          <a:ln cap="flat" cmpd="sng" w="9525">
            <a:solidFill>
              <a:schemeClr val="dk2"/>
            </a:solidFill>
            <a:prstDash val="solid"/>
            <a:round/>
            <a:headEnd len="med" w="med" type="none"/>
            <a:tailEnd len="med" w="med" type="none"/>
          </a:ln>
        </p:spPr>
      </p:cxnSp>
      <p:pic>
        <p:nvPicPr>
          <p:cNvPr id="101" name="Google Shape;101;p17"/>
          <p:cNvPicPr preferRelativeResize="0"/>
          <p:nvPr/>
        </p:nvPicPr>
        <p:blipFill>
          <a:blip r:embed="rId4">
            <a:alphaModFix/>
          </a:blip>
          <a:stretch>
            <a:fillRect/>
          </a:stretch>
        </p:blipFill>
        <p:spPr>
          <a:xfrm>
            <a:off x="1535913" y="3096250"/>
            <a:ext cx="812225" cy="533664"/>
          </a:xfrm>
          <a:prstGeom prst="rect">
            <a:avLst/>
          </a:prstGeom>
          <a:noFill/>
          <a:ln>
            <a:noFill/>
          </a:ln>
        </p:spPr>
      </p:pic>
      <p:pic>
        <p:nvPicPr>
          <p:cNvPr id="102" name="Google Shape;102;p17"/>
          <p:cNvPicPr preferRelativeResize="0"/>
          <p:nvPr/>
        </p:nvPicPr>
        <p:blipFill>
          <a:blip r:embed="rId5">
            <a:alphaModFix/>
          </a:blip>
          <a:stretch>
            <a:fillRect/>
          </a:stretch>
        </p:blipFill>
        <p:spPr>
          <a:xfrm>
            <a:off x="2533149" y="1400424"/>
            <a:ext cx="713317" cy="713338"/>
          </a:xfrm>
          <a:prstGeom prst="rect">
            <a:avLst/>
          </a:prstGeom>
          <a:noFill/>
          <a:ln>
            <a:noFill/>
          </a:ln>
        </p:spPr>
      </p:pic>
      <p:cxnSp>
        <p:nvCxnSpPr>
          <p:cNvPr id="103" name="Google Shape;103;p17"/>
          <p:cNvCxnSpPr/>
          <p:nvPr/>
        </p:nvCxnSpPr>
        <p:spPr>
          <a:xfrm rot="10800000">
            <a:off x="2889788" y="2047250"/>
            <a:ext cx="0" cy="464100"/>
          </a:xfrm>
          <a:prstGeom prst="straightConnector1">
            <a:avLst/>
          </a:prstGeom>
          <a:noFill/>
          <a:ln cap="flat" cmpd="sng" w="9525">
            <a:solidFill>
              <a:schemeClr val="dk2"/>
            </a:solidFill>
            <a:prstDash val="solid"/>
            <a:round/>
            <a:headEnd len="med" w="med" type="none"/>
            <a:tailEnd len="med" w="med" type="none"/>
          </a:ln>
        </p:spPr>
      </p:cxnSp>
      <p:pic>
        <p:nvPicPr>
          <p:cNvPr id="104" name="Google Shape;104;p17"/>
          <p:cNvPicPr preferRelativeResize="0"/>
          <p:nvPr/>
        </p:nvPicPr>
        <p:blipFill>
          <a:blip r:embed="rId6">
            <a:alphaModFix/>
          </a:blip>
          <a:stretch>
            <a:fillRect/>
          </a:stretch>
        </p:blipFill>
        <p:spPr>
          <a:xfrm>
            <a:off x="3564036" y="2956961"/>
            <a:ext cx="812225" cy="812244"/>
          </a:xfrm>
          <a:prstGeom prst="rect">
            <a:avLst/>
          </a:prstGeom>
          <a:noFill/>
          <a:ln>
            <a:noFill/>
          </a:ln>
        </p:spPr>
      </p:pic>
      <p:cxnSp>
        <p:nvCxnSpPr>
          <p:cNvPr id="105" name="Google Shape;105;p17"/>
          <p:cNvCxnSpPr/>
          <p:nvPr/>
        </p:nvCxnSpPr>
        <p:spPr>
          <a:xfrm rot="10800000">
            <a:off x="3970138" y="2628625"/>
            <a:ext cx="0" cy="464100"/>
          </a:xfrm>
          <a:prstGeom prst="straightConnector1">
            <a:avLst/>
          </a:prstGeom>
          <a:noFill/>
          <a:ln cap="flat" cmpd="sng" w="9525">
            <a:solidFill>
              <a:schemeClr val="dk2"/>
            </a:solidFill>
            <a:prstDash val="solid"/>
            <a:round/>
            <a:headEnd len="med" w="med" type="none"/>
            <a:tailEnd len="med" w="med" type="none"/>
          </a:ln>
        </p:spPr>
      </p:cxnSp>
      <p:sp>
        <p:nvSpPr>
          <p:cNvPr id="106" name="Google Shape;106;p17"/>
          <p:cNvSpPr txBox="1"/>
          <p:nvPr/>
        </p:nvSpPr>
        <p:spPr>
          <a:xfrm>
            <a:off x="3420150" y="3629925"/>
            <a:ext cx="14448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Always “ON”</a:t>
            </a:r>
            <a:endParaRPr b="1">
              <a:latin typeface="Source Sans Pro"/>
              <a:ea typeface="Source Sans Pro"/>
              <a:cs typeface="Source Sans Pro"/>
              <a:sym typeface="Source Sans Pro"/>
            </a:endParaRPr>
          </a:p>
        </p:txBody>
      </p:sp>
      <p:pic>
        <p:nvPicPr>
          <p:cNvPr id="107" name="Google Shape;107;p17"/>
          <p:cNvPicPr preferRelativeResize="0"/>
          <p:nvPr/>
        </p:nvPicPr>
        <p:blipFill>
          <a:blip r:embed="rId7">
            <a:alphaModFix/>
          </a:blip>
          <a:stretch>
            <a:fillRect/>
          </a:stretch>
        </p:blipFill>
        <p:spPr>
          <a:xfrm>
            <a:off x="3420150" y="1339474"/>
            <a:ext cx="5417451" cy="3042400"/>
          </a:xfrm>
          <a:prstGeom prst="rect">
            <a:avLst/>
          </a:prstGeom>
          <a:noFill/>
          <a:ln>
            <a:noFill/>
          </a:ln>
        </p:spPr>
      </p:pic>
      <p:pic>
        <p:nvPicPr>
          <p:cNvPr id="108" name="Google Shape;108;p17"/>
          <p:cNvPicPr preferRelativeResize="0"/>
          <p:nvPr/>
        </p:nvPicPr>
        <p:blipFill>
          <a:blip r:embed="rId8">
            <a:alphaModFix/>
          </a:blip>
          <a:stretch>
            <a:fillRect/>
          </a:stretch>
        </p:blipFill>
        <p:spPr>
          <a:xfrm>
            <a:off x="728000" y="1076024"/>
            <a:ext cx="7449401" cy="3569301"/>
          </a:xfrm>
          <a:prstGeom prst="rect">
            <a:avLst/>
          </a:prstGeom>
          <a:noFill/>
          <a:ln>
            <a:noFill/>
          </a:ln>
        </p:spPr>
      </p:pic>
      <p:sp>
        <p:nvSpPr>
          <p:cNvPr id="109" name="Google Shape;109;p17"/>
          <p:cNvSpPr txBox="1"/>
          <p:nvPr/>
        </p:nvSpPr>
        <p:spPr>
          <a:xfrm>
            <a:off x="4586725" y="4639750"/>
            <a:ext cx="37914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Sources : jtvdigital, TNW</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The Spread of Social Media</a:t>
            </a:r>
            <a:endParaRPr/>
          </a:p>
        </p:txBody>
      </p:sp>
      <p:sp>
        <p:nvSpPr>
          <p:cNvPr id="115" name="Google Shape;11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6" name="Google Shape;116;p18"/>
          <p:cNvPicPr preferRelativeResize="0"/>
          <p:nvPr/>
        </p:nvPicPr>
        <p:blipFill>
          <a:blip r:embed="rId3">
            <a:alphaModFix/>
          </a:blip>
          <a:stretch>
            <a:fillRect/>
          </a:stretch>
        </p:blipFill>
        <p:spPr>
          <a:xfrm>
            <a:off x="311700" y="1152475"/>
            <a:ext cx="2339599" cy="1108675"/>
          </a:xfrm>
          <a:prstGeom prst="rect">
            <a:avLst/>
          </a:prstGeom>
          <a:noFill/>
          <a:ln>
            <a:noFill/>
          </a:ln>
        </p:spPr>
      </p:pic>
      <p:pic>
        <p:nvPicPr>
          <p:cNvPr id="117" name="Google Shape;117;p18"/>
          <p:cNvPicPr preferRelativeResize="0"/>
          <p:nvPr/>
        </p:nvPicPr>
        <p:blipFill>
          <a:blip r:embed="rId4">
            <a:alphaModFix/>
          </a:blip>
          <a:stretch>
            <a:fillRect/>
          </a:stretch>
        </p:blipFill>
        <p:spPr>
          <a:xfrm>
            <a:off x="3367150" y="1152487"/>
            <a:ext cx="2078250" cy="1167400"/>
          </a:xfrm>
          <a:prstGeom prst="rect">
            <a:avLst/>
          </a:prstGeom>
          <a:noFill/>
          <a:ln>
            <a:noFill/>
          </a:ln>
        </p:spPr>
      </p:pic>
      <p:sp>
        <p:nvSpPr>
          <p:cNvPr id="118" name="Google Shape;118;p18"/>
          <p:cNvSpPr txBox="1"/>
          <p:nvPr/>
        </p:nvSpPr>
        <p:spPr>
          <a:xfrm>
            <a:off x="2810350" y="1468150"/>
            <a:ext cx="5568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VS</a:t>
            </a:r>
            <a:endParaRPr b="1">
              <a:latin typeface="Source Sans Pro"/>
              <a:ea typeface="Source Sans Pro"/>
              <a:cs typeface="Source Sans Pro"/>
              <a:sym typeface="Source Sans Pro"/>
            </a:endParaRPr>
          </a:p>
        </p:txBody>
      </p:sp>
      <p:pic>
        <p:nvPicPr>
          <p:cNvPr id="119" name="Google Shape;119;p18"/>
          <p:cNvPicPr preferRelativeResize="0"/>
          <p:nvPr/>
        </p:nvPicPr>
        <p:blipFill>
          <a:blip r:embed="rId5">
            <a:alphaModFix/>
          </a:blip>
          <a:stretch>
            <a:fillRect/>
          </a:stretch>
        </p:blipFill>
        <p:spPr>
          <a:xfrm>
            <a:off x="465525" y="2942000"/>
            <a:ext cx="1894100" cy="1404150"/>
          </a:xfrm>
          <a:prstGeom prst="rect">
            <a:avLst/>
          </a:prstGeom>
          <a:noFill/>
          <a:ln>
            <a:noFill/>
          </a:ln>
        </p:spPr>
      </p:pic>
      <p:cxnSp>
        <p:nvCxnSpPr>
          <p:cNvPr id="120" name="Google Shape;120;p18"/>
          <p:cNvCxnSpPr/>
          <p:nvPr/>
        </p:nvCxnSpPr>
        <p:spPr>
          <a:xfrm rot="10800000">
            <a:off x="2558550" y="3035725"/>
            <a:ext cx="861600" cy="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18"/>
          <p:cNvSpPr txBox="1"/>
          <p:nvPr/>
        </p:nvSpPr>
        <p:spPr>
          <a:xfrm>
            <a:off x="3526225" y="2730825"/>
            <a:ext cx="19752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Content is more differentiated</a:t>
            </a:r>
            <a:endParaRPr b="1" sz="1800">
              <a:latin typeface="Source Sans Pro"/>
              <a:ea typeface="Source Sans Pro"/>
              <a:cs typeface="Source Sans Pro"/>
              <a:sym typeface="Source Sans Pro"/>
            </a:endParaRPr>
          </a:p>
        </p:txBody>
      </p:sp>
      <p:cxnSp>
        <p:nvCxnSpPr>
          <p:cNvPr id="122" name="Google Shape;122;p18"/>
          <p:cNvCxnSpPr/>
          <p:nvPr/>
        </p:nvCxnSpPr>
        <p:spPr>
          <a:xfrm>
            <a:off x="2531975" y="4016700"/>
            <a:ext cx="914700" cy="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18"/>
          <p:cNvSpPr txBox="1"/>
          <p:nvPr/>
        </p:nvSpPr>
        <p:spPr>
          <a:xfrm>
            <a:off x="3579250" y="3632275"/>
            <a:ext cx="25584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Different functionalities are combined on devices</a:t>
            </a:r>
            <a:endParaRPr b="1" sz="1800">
              <a:latin typeface="Source Sans Pro"/>
              <a:ea typeface="Source Sans Pro"/>
              <a:cs typeface="Source Sans Pro"/>
              <a:sym typeface="Source Sans Pro"/>
            </a:endParaRPr>
          </a:p>
        </p:txBody>
      </p:sp>
      <p:cxnSp>
        <p:nvCxnSpPr>
          <p:cNvPr id="124" name="Google Shape;124;p18"/>
          <p:cNvCxnSpPr/>
          <p:nvPr/>
        </p:nvCxnSpPr>
        <p:spPr>
          <a:xfrm>
            <a:off x="5706850" y="4016700"/>
            <a:ext cx="908100" cy="13200"/>
          </a:xfrm>
          <a:prstGeom prst="straightConnector1">
            <a:avLst/>
          </a:prstGeom>
          <a:noFill/>
          <a:ln cap="flat" cmpd="sng" w="9525">
            <a:solidFill>
              <a:schemeClr val="dk2"/>
            </a:solidFill>
            <a:prstDash val="solid"/>
            <a:round/>
            <a:headEnd len="med" w="med" type="none"/>
            <a:tailEnd len="med" w="med" type="triangle"/>
          </a:ln>
        </p:spPr>
      </p:cxnSp>
      <p:sp>
        <p:nvSpPr>
          <p:cNvPr id="125" name="Google Shape;125;p18"/>
          <p:cNvSpPr txBox="1"/>
          <p:nvPr/>
        </p:nvSpPr>
        <p:spPr>
          <a:xfrm>
            <a:off x="6588450" y="2505475"/>
            <a:ext cx="1975200" cy="225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Better OS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High powered cameras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Better battery life</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Larger storage capacity</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Better ways to use apps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Integrated AI (Siri)</a:t>
            </a:r>
            <a:endParaRPr>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The Spread of Social Media</a:t>
            </a:r>
            <a:endParaRPr/>
          </a:p>
        </p:txBody>
      </p:sp>
      <p:sp>
        <p:nvSpPr>
          <p:cNvPr id="131" name="Google Shape;13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Smartphone access to Internet disadvantages:</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Small screen and keyboard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Few sites with less functionality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Slow download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Restricted to apps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Restricts ability to create contents</a:t>
            </a:r>
            <a:endParaRPr>
              <a:solidFill>
                <a:srgbClr val="000000"/>
              </a:solidFill>
            </a:endParaRPr>
          </a:p>
          <a:p>
            <a:pPr indent="0" lvl="0" marL="0" rtl="0" algn="l">
              <a:spcBef>
                <a:spcPts val="1600"/>
              </a:spcBef>
              <a:spcAft>
                <a:spcPts val="0"/>
              </a:spcAft>
              <a:buNone/>
            </a:pPr>
            <a:r>
              <a:rPr lang="en">
                <a:solidFill>
                  <a:srgbClr val="000000"/>
                </a:solidFill>
              </a:rPr>
              <a:t>In </a:t>
            </a:r>
            <a:r>
              <a:rPr b="1" lang="en">
                <a:solidFill>
                  <a:srgbClr val="000000"/>
                </a:solidFill>
              </a:rPr>
              <a:t>India</a:t>
            </a:r>
            <a:r>
              <a:rPr lang="en">
                <a:solidFill>
                  <a:srgbClr val="000000"/>
                </a:solidFill>
              </a:rPr>
              <a:t> and  </a:t>
            </a:r>
            <a:r>
              <a:rPr b="1" lang="en">
                <a:solidFill>
                  <a:srgbClr val="000000"/>
                </a:solidFill>
              </a:rPr>
              <a:t>China</a:t>
            </a:r>
            <a:r>
              <a:rPr lang="en">
                <a:solidFill>
                  <a:srgbClr val="000000"/>
                </a:solidFill>
              </a:rPr>
              <a:t>, smartphone is the most common way to access Internet.</a:t>
            </a:r>
            <a:endParaRPr>
              <a:solidFill>
                <a:srgbClr val="000000"/>
              </a:solidFill>
            </a:endParaRPr>
          </a:p>
          <a:p>
            <a:pPr indent="0" lvl="0" marL="0" rtl="0" algn="l">
              <a:spcBef>
                <a:spcPts val="1600"/>
              </a:spcBef>
              <a:spcAft>
                <a:spcPts val="1600"/>
              </a:spcAft>
              <a:buNone/>
            </a:pPr>
            <a:r>
              <a:rPr lang="en">
                <a:solidFill>
                  <a:srgbClr val="000000"/>
                </a:solidFill>
              </a:rPr>
              <a:t>! Data Plans           Metered Mindset</a:t>
            </a:r>
            <a:endParaRPr>
              <a:solidFill>
                <a:srgbClr val="000000"/>
              </a:solidFill>
            </a:endParaRPr>
          </a:p>
        </p:txBody>
      </p:sp>
      <p:cxnSp>
        <p:nvCxnSpPr>
          <p:cNvPr id="132" name="Google Shape;132;p19"/>
          <p:cNvCxnSpPr/>
          <p:nvPr/>
        </p:nvCxnSpPr>
        <p:spPr>
          <a:xfrm>
            <a:off x="1630550" y="4196500"/>
            <a:ext cx="304800" cy="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19"/>
          <p:cNvSpPr txBox="1"/>
          <p:nvPr/>
        </p:nvSpPr>
        <p:spPr>
          <a:xfrm>
            <a:off x="4122750" y="3921850"/>
            <a:ext cx="36324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Napoli and Obar (2015) - A major divide</a:t>
            </a:r>
            <a:endParaRPr>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Sociability and Social Divides</a:t>
            </a:r>
            <a:endParaRPr/>
          </a:p>
        </p:txBody>
      </p:sp>
      <p:sp>
        <p:nvSpPr>
          <p:cNvPr id="139" name="Google Shape;13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Status seeking (selfish materialism, belonging)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Showing best or idealised versions of themselves,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Conforming to norms of social groups </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2"/>
                </a:solidFill>
              </a:rPr>
              <a:t>What other finds of social divides are there?</a:t>
            </a:r>
            <a:endParaRPr>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1600"/>
              </a:spcAft>
              <a:buNone/>
            </a:pPr>
            <a:r>
              <a:t/>
            </a:r>
            <a:endParaRPr/>
          </a:p>
        </p:txBody>
      </p:sp>
      <p:sp>
        <p:nvSpPr>
          <p:cNvPr id="140" name="Google Shape;140;p20"/>
          <p:cNvSpPr/>
          <p:nvPr/>
        </p:nvSpPr>
        <p:spPr>
          <a:xfrm>
            <a:off x="5633975" y="1683525"/>
            <a:ext cx="516900" cy="132600"/>
          </a:xfrm>
          <a:prstGeom prst="chevron">
            <a:avLst>
              <a:gd fmla="val 50000"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txBox="1"/>
          <p:nvPr/>
        </p:nvSpPr>
        <p:spPr>
          <a:xfrm>
            <a:off x="6492275" y="1152475"/>
            <a:ext cx="2097900" cy="9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Common across social media around the world (Miller)</a:t>
            </a:r>
            <a:endParaRPr>
              <a:latin typeface="Source Sans Pro"/>
              <a:ea typeface="Source Sans Pro"/>
              <a:cs typeface="Source Sans Pro"/>
              <a:sym typeface="Source Sans Pro"/>
            </a:endParaRPr>
          </a:p>
        </p:txBody>
      </p:sp>
      <p:sp>
        <p:nvSpPr>
          <p:cNvPr id="142" name="Google Shape;142;p20"/>
          <p:cNvSpPr txBox="1"/>
          <p:nvPr/>
        </p:nvSpPr>
        <p:spPr>
          <a:xfrm>
            <a:off x="729100" y="3043175"/>
            <a:ext cx="11667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Marwick</a:t>
            </a:r>
            <a:endParaRPr b="1" sz="1800">
              <a:latin typeface="Source Sans Pro"/>
              <a:ea typeface="Source Sans Pro"/>
              <a:cs typeface="Source Sans Pro"/>
              <a:sym typeface="Source Sans Pro"/>
            </a:endParaRPr>
          </a:p>
        </p:txBody>
      </p:sp>
      <p:sp>
        <p:nvSpPr>
          <p:cNvPr id="143" name="Google Shape;143;p20"/>
          <p:cNvSpPr txBox="1"/>
          <p:nvPr/>
        </p:nvSpPr>
        <p:spPr>
          <a:xfrm>
            <a:off x="543550" y="3520425"/>
            <a:ext cx="1537800" cy="1352100"/>
          </a:xfrm>
          <a:prstGeom prst="rect">
            <a:avLst/>
          </a:prstGeom>
          <a:solidFill>
            <a:srgbClr val="D9EAD3"/>
          </a:solidFill>
          <a:ln cap="flat" cmpd="sng" w="9525">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Capitalism </a:t>
            </a:r>
            <a:r>
              <a:rPr lang="en">
                <a:latin typeface="Source Sans Pro"/>
                <a:ea typeface="Source Sans Pro"/>
                <a:cs typeface="Source Sans Pro"/>
                <a:sym typeface="Source Sans Pro"/>
              </a:rPr>
              <a:t>requires </a:t>
            </a:r>
            <a:r>
              <a:rPr lang="en">
                <a:latin typeface="Source Sans Pro"/>
                <a:ea typeface="Source Sans Pro"/>
                <a:cs typeface="Source Sans Pro"/>
                <a:sym typeface="Source Sans Pro"/>
              </a:rPr>
              <a:t>entrepreneurial</a:t>
            </a:r>
            <a:r>
              <a:rPr lang="en">
                <a:latin typeface="Source Sans Pro"/>
                <a:ea typeface="Source Sans Pro"/>
                <a:cs typeface="Source Sans Pro"/>
                <a:sym typeface="Source Sans Pro"/>
              </a:rPr>
              <a:t> self to be fashioned</a:t>
            </a:r>
            <a:endParaRPr>
              <a:latin typeface="Source Sans Pro"/>
              <a:ea typeface="Source Sans Pro"/>
              <a:cs typeface="Source Sans Pro"/>
              <a:sym typeface="Source Sans Pro"/>
            </a:endParaRPr>
          </a:p>
        </p:txBody>
      </p:sp>
      <p:sp>
        <p:nvSpPr>
          <p:cNvPr id="144" name="Google Shape;144;p20"/>
          <p:cNvSpPr txBox="1"/>
          <p:nvPr/>
        </p:nvSpPr>
        <p:spPr>
          <a:xfrm>
            <a:off x="2995950" y="3340625"/>
            <a:ext cx="20979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“Manage Demands”</a:t>
            </a:r>
            <a:endParaRPr sz="1800">
              <a:latin typeface="Source Sans Pro"/>
              <a:ea typeface="Source Sans Pro"/>
              <a:cs typeface="Source Sans Pro"/>
              <a:sym typeface="Source Sans Pro"/>
            </a:endParaRPr>
          </a:p>
        </p:txBody>
      </p:sp>
      <p:cxnSp>
        <p:nvCxnSpPr>
          <p:cNvPr id="145" name="Google Shape;145;p20"/>
          <p:cNvCxnSpPr>
            <a:stCxn id="144" idx="3"/>
          </p:cNvCxnSpPr>
          <p:nvPr/>
        </p:nvCxnSpPr>
        <p:spPr>
          <a:xfrm flipH="1" rot="10800000">
            <a:off x="5093850" y="3579275"/>
            <a:ext cx="407700" cy="6600"/>
          </a:xfrm>
          <a:prstGeom prst="straightConnector1">
            <a:avLst/>
          </a:prstGeom>
          <a:noFill/>
          <a:ln cap="flat" cmpd="sng" w="9525">
            <a:solidFill>
              <a:schemeClr val="dk2"/>
            </a:solidFill>
            <a:prstDash val="solid"/>
            <a:round/>
            <a:headEnd len="med" w="med" type="none"/>
            <a:tailEnd len="med" w="med" type="triangle"/>
          </a:ln>
        </p:spPr>
      </p:cxnSp>
      <p:sp>
        <p:nvSpPr>
          <p:cNvPr id="146" name="Google Shape;146;p20"/>
          <p:cNvSpPr txBox="1"/>
          <p:nvPr/>
        </p:nvSpPr>
        <p:spPr>
          <a:xfrm>
            <a:off x="5633975" y="3340625"/>
            <a:ext cx="29562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Hierarchy order of access </a:t>
            </a:r>
            <a:endParaRPr sz="1800">
              <a:latin typeface="Source Sans Pro"/>
              <a:ea typeface="Source Sans Pro"/>
              <a:cs typeface="Source Sans Pro"/>
              <a:sym typeface="Source Sans Pro"/>
            </a:endParaRPr>
          </a:p>
        </p:txBody>
      </p:sp>
      <p:sp>
        <p:nvSpPr>
          <p:cNvPr id="147" name="Google Shape;147;p20"/>
          <p:cNvSpPr txBox="1"/>
          <p:nvPr/>
        </p:nvSpPr>
        <p:spPr>
          <a:xfrm>
            <a:off x="2995950" y="3043175"/>
            <a:ext cx="28899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Groups on Social Media</a:t>
            </a:r>
            <a:endParaRPr b="1" sz="1800">
              <a:latin typeface="Source Sans Pro"/>
              <a:ea typeface="Source Sans Pro"/>
              <a:cs typeface="Source Sans Pro"/>
              <a:sym typeface="Source Sans Pro"/>
            </a:endParaRPr>
          </a:p>
        </p:txBody>
      </p:sp>
      <p:sp>
        <p:nvSpPr>
          <p:cNvPr id="148" name="Google Shape;148;p20"/>
          <p:cNvSpPr txBox="1"/>
          <p:nvPr/>
        </p:nvSpPr>
        <p:spPr>
          <a:xfrm>
            <a:off x="3194800" y="3976925"/>
            <a:ext cx="22935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49" name="Google Shape;149;p20"/>
          <p:cNvSpPr txBox="1"/>
          <p:nvPr/>
        </p:nvSpPr>
        <p:spPr>
          <a:xfrm>
            <a:off x="3141775" y="3910650"/>
            <a:ext cx="24921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Age and Gender</a:t>
            </a:r>
            <a:endParaRPr b="1" sz="1800">
              <a:latin typeface="Source Sans Pro"/>
              <a:ea typeface="Source Sans Pro"/>
              <a:cs typeface="Source Sans Pro"/>
              <a:sym typeface="Source Sans Pro"/>
            </a:endParaRPr>
          </a:p>
        </p:txBody>
      </p:sp>
      <p:sp>
        <p:nvSpPr>
          <p:cNvPr id="150" name="Google Shape;150;p20"/>
          <p:cNvSpPr txBox="1"/>
          <p:nvPr/>
        </p:nvSpPr>
        <p:spPr>
          <a:xfrm>
            <a:off x="3194800" y="4321625"/>
            <a:ext cx="3446700" cy="62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Urban, Rural residents and Migrants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Young and old users</a:t>
            </a:r>
            <a:endParaRPr>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Co-Presence</a:t>
            </a:r>
            <a:endParaRPr/>
          </a:p>
        </p:txBody>
      </p:sp>
      <p:pic>
        <p:nvPicPr>
          <p:cNvPr id="156" name="Google Shape;156;p21"/>
          <p:cNvPicPr preferRelativeResize="0"/>
          <p:nvPr/>
        </p:nvPicPr>
        <p:blipFill>
          <a:blip r:embed="rId3">
            <a:alphaModFix/>
          </a:blip>
          <a:stretch>
            <a:fillRect/>
          </a:stretch>
        </p:blipFill>
        <p:spPr>
          <a:xfrm>
            <a:off x="1034642" y="1418242"/>
            <a:ext cx="766750" cy="766750"/>
          </a:xfrm>
          <a:prstGeom prst="rect">
            <a:avLst/>
          </a:prstGeom>
          <a:noFill/>
          <a:ln>
            <a:noFill/>
          </a:ln>
        </p:spPr>
      </p:pic>
      <p:pic>
        <p:nvPicPr>
          <p:cNvPr id="157" name="Google Shape;157;p21"/>
          <p:cNvPicPr preferRelativeResize="0"/>
          <p:nvPr/>
        </p:nvPicPr>
        <p:blipFill>
          <a:blip r:embed="rId4">
            <a:alphaModFix/>
          </a:blip>
          <a:stretch>
            <a:fillRect/>
          </a:stretch>
        </p:blipFill>
        <p:spPr>
          <a:xfrm>
            <a:off x="2300599" y="1418249"/>
            <a:ext cx="766750" cy="766750"/>
          </a:xfrm>
          <a:prstGeom prst="rect">
            <a:avLst/>
          </a:prstGeom>
          <a:noFill/>
          <a:ln>
            <a:noFill/>
          </a:ln>
        </p:spPr>
      </p:pic>
      <p:sp>
        <p:nvSpPr>
          <p:cNvPr id="158" name="Google Shape;158;p21"/>
          <p:cNvSpPr/>
          <p:nvPr/>
        </p:nvSpPr>
        <p:spPr>
          <a:xfrm>
            <a:off x="1988475" y="2213825"/>
            <a:ext cx="119400" cy="4773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txBox="1"/>
          <p:nvPr/>
        </p:nvSpPr>
        <p:spPr>
          <a:xfrm>
            <a:off x="1153300" y="2797125"/>
            <a:ext cx="20415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Enable people with lower literacy to express themselves</a:t>
            </a:r>
            <a:endParaRPr sz="1800">
              <a:latin typeface="Source Sans Pro"/>
              <a:ea typeface="Source Sans Pro"/>
              <a:cs typeface="Source Sans Pro"/>
              <a:sym typeface="Source Sans Pro"/>
            </a:endParaRPr>
          </a:p>
        </p:txBody>
      </p:sp>
      <p:pic>
        <p:nvPicPr>
          <p:cNvPr id="160" name="Google Shape;160;p21"/>
          <p:cNvPicPr preferRelativeResize="0"/>
          <p:nvPr/>
        </p:nvPicPr>
        <p:blipFill>
          <a:blip r:embed="rId5">
            <a:alphaModFix/>
          </a:blip>
          <a:stretch>
            <a:fillRect/>
          </a:stretch>
        </p:blipFill>
        <p:spPr>
          <a:xfrm>
            <a:off x="4439425" y="2089684"/>
            <a:ext cx="1893955" cy="1255775"/>
          </a:xfrm>
          <a:prstGeom prst="rect">
            <a:avLst/>
          </a:prstGeom>
          <a:noFill/>
          <a:ln>
            <a:noFill/>
          </a:ln>
        </p:spPr>
      </p:pic>
      <p:sp>
        <p:nvSpPr>
          <p:cNvPr id="161" name="Google Shape;161;p21"/>
          <p:cNvSpPr txBox="1"/>
          <p:nvPr/>
        </p:nvSpPr>
        <p:spPr>
          <a:xfrm>
            <a:off x="4308350" y="1352150"/>
            <a:ext cx="39240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Visual contents are dominated by selfies</a:t>
            </a:r>
            <a:endParaRPr sz="1800">
              <a:latin typeface="Source Sans Pro"/>
              <a:ea typeface="Source Sans Pro"/>
              <a:cs typeface="Source Sans Pro"/>
              <a:sym typeface="Source Sans Pro"/>
            </a:endParaRPr>
          </a:p>
        </p:txBody>
      </p:sp>
      <p:cxnSp>
        <p:nvCxnSpPr>
          <p:cNvPr id="162" name="Google Shape;162;p21"/>
          <p:cNvCxnSpPr/>
          <p:nvPr/>
        </p:nvCxnSpPr>
        <p:spPr>
          <a:xfrm>
            <a:off x="6561950" y="2704325"/>
            <a:ext cx="437400" cy="0"/>
          </a:xfrm>
          <a:prstGeom prst="straightConnector1">
            <a:avLst/>
          </a:prstGeom>
          <a:noFill/>
          <a:ln cap="flat" cmpd="sng" w="9525">
            <a:solidFill>
              <a:schemeClr val="dk2"/>
            </a:solidFill>
            <a:prstDash val="solid"/>
            <a:round/>
            <a:headEnd len="med" w="med" type="none"/>
            <a:tailEnd len="med" w="med" type="none"/>
          </a:ln>
        </p:spPr>
      </p:cxnSp>
      <p:sp>
        <p:nvSpPr>
          <p:cNvPr id="163" name="Google Shape;163;p21"/>
          <p:cNvSpPr txBox="1"/>
          <p:nvPr/>
        </p:nvSpPr>
        <p:spPr>
          <a:xfrm>
            <a:off x="7105425" y="2399425"/>
            <a:ext cx="13521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Narcissism?</a:t>
            </a:r>
            <a:endParaRPr sz="1800">
              <a:latin typeface="Source Sans Pro"/>
              <a:ea typeface="Source Sans Pro"/>
              <a:cs typeface="Source Sans Pro"/>
              <a:sym typeface="Source Sans Pro"/>
            </a:endParaRPr>
          </a:p>
        </p:txBody>
      </p:sp>
      <p:pic>
        <p:nvPicPr>
          <p:cNvPr id="164" name="Google Shape;164;p21"/>
          <p:cNvPicPr preferRelativeResize="0"/>
          <p:nvPr/>
        </p:nvPicPr>
        <p:blipFill>
          <a:blip r:embed="rId6">
            <a:alphaModFix/>
          </a:blip>
          <a:stretch>
            <a:fillRect/>
          </a:stretch>
        </p:blipFill>
        <p:spPr>
          <a:xfrm flipH="1" rot="10800000">
            <a:off x="4308342" y="3698668"/>
            <a:ext cx="734075" cy="734075"/>
          </a:xfrm>
          <a:prstGeom prst="rect">
            <a:avLst/>
          </a:prstGeom>
          <a:noFill/>
          <a:ln>
            <a:noFill/>
          </a:ln>
        </p:spPr>
      </p:pic>
      <p:pic>
        <p:nvPicPr>
          <p:cNvPr id="165" name="Google Shape;165;p21"/>
          <p:cNvPicPr preferRelativeResize="0"/>
          <p:nvPr/>
        </p:nvPicPr>
        <p:blipFill>
          <a:blip r:embed="rId7">
            <a:alphaModFix/>
          </a:blip>
          <a:stretch>
            <a:fillRect/>
          </a:stretch>
        </p:blipFill>
        <p:spPr>
          <a:xfrm>
            <a:off x="5042422" y="3754010"/>
            <a:ext cx="623400" cy="623400"/>
          </a:xfrm>
          <a:prstGeom prst="rect">
            <a:avLst/>
          </a:prstGeom>
          <a:noFill/>
          <a:ln>
            <a:noFill/>
          </a:ln>
        </p:spPr>
      </p:pic>
      <p:pic>
        <p:nvPicPr>
          <p:cNvPr id="166" name="Google Shape;166;p21"/>
          <p:cNvPicPr preferRelativeResize="0"/>
          <p:nvPr/>
        </p:nvPicPr>
        <p:blipFill>
          <a:blip r:embed="rId8">
            <a:alphaModFix/>
          </a:blip>
          <a:stretch>
            <a:fillRect/>
          </a:stretch>
        </p:blipFill>
        <p:spPr>
          <a:xfrm>
            <a:off x="4726316" y="4366691"/>
            <a:ext cx="536475" cy="536500"/>
          </a:xfrm>
          <a:prstGeom prst="rect">
            <a:avLst/>
          </a:prstGeom>
          <a:noFill/>
          <a:ln>
            <a:noFill/>
          </a:ln>
        </p:spPr>
      </p:pic>
      <p:sp>
        <p:nvSpPr>
          <p:cNvPr id="167" name="Google Shape;167;p21"/>
          <p:cNvSpPr/>
          <p:nvPr/>
        </p:nvSpPr>
        <p:spPr>
          <a:xfrm>
            <a:off x="4188950" y="3607625"/>
            <a:ext cx="3924000" cy="1365300"/>
          </a:xfrm>
          <a:prstGeom prst="roundRect">
            <a:avLst>
              <a:gd fmla="val 16667" name="adj"/>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nvSpPr>
        <p:spPr>
          <a:xfrm>
            <a:off x="6071450" y="3672025"/>
            <a:ext cx="20415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Connected viewing</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b="1">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Closeness</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b="1">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Everyday togetherness</a:t>
            </a:r>
            <a:endParaRPr b="1">
              <a:latin typeface="Source Sans Pro"/>
              <a:ea typeface="Source Sans Pro"/>
              <a:cs typeface="Source Sans Pro"/>
              <a:sym typeface="Source Sans Pro"/>
            </a:endParaRPr>
          </a:p>
        </p:txBody>
      </p:sp>
      <p:sp>
        <p:nvSpPr>
          <p:cNvPr id="169" name="Google Shape;169;p21"/>
          <p:cNvSpPr txBox="1"/>
          <p:nvPr/>
        </p:nvSpPr>
        <p:spPr>
          <a:xfrm>
            <a:off x="583275" y="3963675"/>
            <a:ext cx="2969400" cy="939600"/>
          </a:xfrm>
          <a:prstGeom prst="rect">
            <a:avLst/>
          </a:prstGeom>
          <a:noFill/>
          <a:ln cap="flat" cmpd="sng" w="2857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V</a:t>
            </a:r>
            <a:r>
              <a:rPr lang="en" sz="1800">
                <a:latin typeface="Source Sans Pro"/>
                <a:ea typeface="Source Sans Pro"/>
                <a:cs typeface="Source Sans Pro"/>
                <a:sym typeface="Source Sans Pro"/>
              </a:rPr>
              <a:t>isual social media reinforce cohesiveness but there are also divides</a:t>
            </a:r>
            <a:endParaRPr sz="18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